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1" r:id="rId4"/>
  </p:sldMasterIdLst>
  <p:notesMasterIdLst>
    <p:notesMasterId r:id="rId26"/>
  </p:notesMasterIdLst>
  <p:handoutMasterIdLst>
    <p:handoutMasterId r:id="rId27"/>
  </p:handoutMasterIdLst>
  <p:sldIdLst>
    <p:sldId id="304" r:id="rId5"/>
    <p:sldId id="257" r:id="rId6"/>
    <p:sldId id="301" r:id="rId7"/>
    <p:sldId id="294" r:id="rId8"/>
    <p:sldId id="258" r:id="rId9"/>
    <p:sldId id="259" r:id="rId10"/>
    <p:sldId id="265" r:id="rId11"/>
    <p:sldId id="305" r:id="rId12"/>
    <p:sldId id="306" r:id="rId13"/>
    <p:sldId id="270" r:id="rId14"/>
    <p:sldId id="284" r:id="rId15"/>
    <p:sldId id="309" r:id="rId16"/>
    <p:sldId id="286" r:id="rId17"/>
    <p:sldId id="275" r:id="rId18"/>
    <p:sldId id="302" r:id="rId19"/>
    <p:sldId id="303" r:id="rId20"/>
    <p:sldId id="307" r:id="rId21"/>
    <p:sldId id="298" r:id="rId22"/>
    <p:sldId id="308" r:id="rId23"/>
    <p:sldId id="310" r:id="rId24"/>
    <p:sldId id="293"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29"/>
  </p:normalViewPr>
  <p:slideViewPr>
    <p:cSldViewPr snapToGrid="0" snapToObjects="1">
      <p:cViewPr varScale="1">
        <p:scale>
          <a:sx n="62" d="100"/>
          <a:sy n="62" d="100"/>
        </p:scale>
        <p:origin x="124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ED2947E-E786-B442-A95D-4E724AC91180}" type="datetimeFigureOut">
              <a:rPr lang="en-US" smtClean="0"/>
              <a:t>6/29/2022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4032471-004A-5642-827D-CE449167E7EF}" type="slidenum">
              <a:rPr lang="en-US" smtClean="0"/>
              <a:t>‹#›</a:t>
            </a:fld>
            <a:endParaRPr lang="en-US"/>
          </a:p>
        </p:txBody>
      </p:sp>
    </p:spTree>
    <p:extLst>
      <p:ext uri="{BB962C8B-B14F-4D97-AF65-F5344CB8AC3E}">
        <p14:creationId xmlns:p14="http://schemas.microsoft.com/office/powerpoint/2010/main" val="2613531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ED0DE3A-9EDD-9546-913A-301868688D22}" type="datetimeFigureOut">
              <a:rPr lang="en-US" smtClean="0"/>
              <a:t>6/29/2022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8FF4D1F-2179-3848-92A2-A729697CBE4E}" type="slidenum">
              <a:rPr lang="en-US" smtClean="0"/>
              <a:t>‹#›</a:t>
            </a:fld>
            <a:endParaRPr lang="en-US"/>
          </a:p>
        </p:txBody>
      </p:sp>
    </p:spTree>
    <p:extLst>
      <p:ext uri="{BB962C8B-B14F-4D97-AF65-F5344CB8AC3E}">
        <p14:creationId xmlns:p14="http://schemas.microsoft.com/office/powerpoint/2010/main" val="4882945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FF4D1F-2179-3848-92A2-A729697CBE4E}" type="slidenum">
              <a:rPr lang="en-US" smtClean="0"/>
              <a:t>1</a:t>
            </a:fld>
            <a:endParaRPr lang="en-US"/>
          </a:p>
        </p:txBody>
      </p:sp>
    </p:spTree>
    <p:extLst>
      <p:ext uri="{BB962C8B-B14F-4D97-AF65-F5344CB8AC3E}">
        <p14:creationId xmlns:p14="http://schemas.microsoft.com/office/powerpoint/2010/main" val="1926658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1724867"/>
          </a:xfrm>
        </p:spPr>
        <p:txBody>
          <a:bodyPr rtlCol="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lvl1pPr>
              <a:defRPr/>
            </a:lvl1pPr>
          </a:lstStyle>
          <a:p>
            <a:pPr>
              <a:defRPr/>
            </a:pPr>
            <a:fld id="{539D3A89-0C19-604C-A2CF-549A1049ED94}" type="datetime1">
              <a:rPr lang="en-US" smtClean="0"/>
              <a:t>6/29/2022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33B8D0-E3FD-4F77-9D20-FCFDDA729C4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5" name="Date Placeholder 3"/>
          <p:cNvSpPr>
            <a:spLocks noGrp="1"/>
          </p:cNvSpPr>
          <p:nvPr>
            <p:ph type="dt" sz="half" idx="10"/>
          </p:nvPr>
        </p:nvSpPr>
        <p:spPr/>
        <p:txBody>
          <a:bodyPr/>
          <a:lstStyle>
            <a:lvl1pPr>
              <a:defRPr/>
            </a:lvl1pPr>
          </a:lstStyle>
          <a:p>
            <a:pPr>
              <a:defRPr/>
            </a:pPr>
            <a:fld id="{0CD72B02-D965-C94C-BC0C-CDAA823A1FB1}" type="datetime1">
              <a:rPr lang="en-US" smtClean="0"/>
              <a:t>6/29/2022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7CF326-18E7-47EE-A071-FD68F96C0CF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lvl1pPr>
              <a:defRPr/>
            </a:lvl1pPr>
          </a:lstStyle>
          <a:p>
            <a:pPr>
              <a:defRPr/>
            </a:pPr>
            <a:fld id="{097B3789-B0D3-B549-9F69-19C0C0EF5898}" type="datetime1">
              <a:rPr lang="en-US" smtClean="0"/>
              <a:t>6/29/2022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4A3087-2E26-4E43-ACA4-330C5015143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lvl1pPr>
              <a:defRPr/>
            </a:lvl1pPr>
          </a:lstStyle>
          <a:p>
            <a:pPr>
              <a:defRPr/>
            </a:pPr>
            <a:fld id="{AF949264-1A37-9341-8FAE-849FFDA52CDB}" type="datetime1">
              <a:rPr lang="en-US" smtClean="0"/>
              <a:t>6/29/2022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57AB9B-83B2-43E6-B82D-9176726CC86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lvl1pPr>
              <a:defRPr/>
            </a:lvl1pPr>
          </a:lstStyle>
          <a:p>
            <a:pPr>
              <a:defRPr/>
            </a:pPr>
            <a:fld id="{75BE2CBA-CBAE-AF48-94AA-B44B45B99911}" type="datetime1">
              <a:rPr lang="en-US" smtClean="0"/>
              <a:t>6/29/2022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60DDC0-2CC9-4D8B-A0D1-8FE73146B2D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5" name="Date Placeholder 3"/>
          <p:cNvSpPr>
            <a:spLocks noGrp="1"/>
          </p:cNvSpPr>
          <p:nvPr>
            <p:ph type="dt" sz="half" idx="14"/>
          </p:nvPr>
        </p:nvSpPr>
        <p:spPr/>
        <p:txBody>
          <a:bodyPr/>
          <a:lstStyle>
            <a:lvl1pPr>
              <a:defRPr/>
            </a:lvl1pPr>
          </a:lstStyle>
          <a:p>
            <a:pPr>
              <a:defRPr/>
            </a:pPr>
            <a:fld id="{A0C134BF-DFAD-4048-91C1-5C51C7B2D6DA}" type="datetime1">
              <a:rPr lang="en-US" smtClean="0"/>
              <a:t>6/29/2022</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9D4941F4-E0BD-47A8-BBA1-13ECF05A752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C1AC6E3-145C-1E48-A1E7-B92C98FC0886}" type="datetime1">
              <a:rPr lang="en-US" smtClean="0"/>
              <a:t>6/29/2022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3266D0-E073-49B0-8FCD-1B6B876A528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3"/>
          <p:cNvSpPr>
            <a:spLocks noGrp="1"/>
          </p:cNvSpPr>
          <p:nvPr>
            <p:ph type="dt" sz="half" idx="10"/>
          </p:nvPr>
        </p:nvSpPr>
        <p:spPr/>
        <p:txBody>
          <a:bodyPr/>
          <a:lstStyle>
            <a:lvl1pPr>
              <a:defRPr/>
            </a:lvl1pPr>
          </a:lstStyle>
          <a:p>
            <a:pPr>
              <a:defRPr/>
            </a:pPr>
            <a:fld id="{EA20F3BD-1B14-B84B-B102-0B275D101A4D}" type="datetime1">
              <a:rPr lang="en-US" smtClean="0"/>
              <a:t>6/29/2022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6D6533-22A8-457F-BDBE-8BEC81BA3EB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3"/>
          <p:cNvSpPr>
            <a:spLocks noGrp="1"/>
          </p:cNvSpPr>
          <p:nvPr>
            <p:ph type="dt" sz="half" idx="10"/>
          </p:nvPr>
        </p:nvSpPr>
        <p:spPr/>
        <p:txBody>
          <a:bodyPr/>
          <a:lstStyle>
            <a:lvl1pPr>
              <a:defRPr/>
            </a:lvl1pPr>
          </a:lstStyle>
          <a:p>
            <a:pPr>
              <a:defRPr/>
            </a:pPr>
            <a:fld id="{FD6ABA57-30A9-C946-8A29-820D835DBC2A}" type="datetime1">
              <a:rPr lang="en-US" smtClean="0"/>
              <a:t>6/29/2022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929DD7F-47CA-44E6-9DE0-ECB88C0091C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E6838CAE-985F-7842-8A40-AB320E3AC73C}" type="datetime1">
              <a:rPr lang="en-US" smtClean="0"/>
              <a:t>6/29/2022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3044C1D-4805-4173-A1EE-F790D3DCDB7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D77943-EEE3-6C46-B0A9-62FF300E0642}" type="datetime1">
              <a:rPr lang="en-US" smtClean="0"/>
              <a:t>6/29/2022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080559F-2134-4165-9F65-58FAB86EA25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5AE0B40-26B6-5D4B-82D8-7894540572EC}" type="datetime1">
              <a:rPr lang="en-US" smtClean="0"/>
              <a:t>6/29/2022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B56C6A-5937-4753-84B9-81B5419CBFA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9275" y="107950"/>
            <a:ext cx="8042275" cy="1336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549275" y="1600200"/>
            <a:ext cx="8042275"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629275" y="627538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ea typeface="+mn-ea"/>
                <a:cs typeface="+mn-cs"/>
              </a:defRPr>
            </a:lvl1pPr>
          </a:lstStyle>
          <a:p>
            <a:pPr>
              <a:defRPr/>
            </a:pPr>
            <a:fld id="{F6E21B47-C742-604E-9789-1D712F56D8A9}" type="datetime1">
              <a:rPr lang="en-US" smtClean="0"/>
              <a:t>6/29/2022</a:t>
            </a:fld>
            <a:endParaRPr lang="en-US" dirty="0"/>
          </a:p>
        </p:txBody>
      </p:sp>
      <p:sp>
        <p:nvSpPr>
          <p:cNvPr id="5" name="Footer Placeholder 4"/>
          <p:cNvSpPr>
            <a:spLocks noGrp="1"/>
          </p:cNvSpPr>
          <p:nvPr>
            <p:ph type="ftr" sz="quarter" idx="3"/>
          </p:nvPr>
        </p:nvSpPr>
        <p:spPr>
          <a:xfrm>
            <a:off x="265113" y="6275388"/>
            <a:ext cx="4840287" cy="365125"/>
          </a:xfrm>
          <a:prstGeom prst="rect">
            <a:avLst/>
          </a:prstGeom>
        </p:spPr>
        <p:txBody>
          <a:bodyPr vert="horz" lIns="91440" tIns="45720" rIns="91440" bIns="45720" rtlCol="0" anchor="ctr"/>
          <a:lstStyle>
            <a:lvl1pPr algn="l" fontAlgn="auto">
              <a:spcBef>
                <a:spcPts val="0"/>
              </a:spcBef>
              <a:spcAft>
                <a:spcPts val="0"/>
              </a:spcAft>
              <a:defRPr sz="1200" dirty="0">
                <a:solidFill>
                  <a:schemeClr val="bg1"/>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7897813" y="6275388"/>
            <a:ext cx="990600" cy="365125"/>
          </a:xfrm>
          <a:prstGeom prst="rect">
            <a:avLst/>
          </a:prstGeom>
        </p:spPr>
        <p:txBody>
          <a:bodyPr vert="horz" lIns="91440" tIns="45720" rIns="91440" bIns="45720" rtlCol="0" anchor="ctr"/>
          <a:lstStyle>
            <a:lvl1pPr algn="r" fontAlgn="auto">
              <a:spcBef>
                <a:spcPts val="0"/>
              </a:spcBef>
              <a:spcAft>
                <a:spcPts val="0"/>
              </a:spcAft>
              <a:defRPr sz="3600" smtClean="0">
                <a:solidFill>
                  <a:schemeClr val="bg1"/>
                </a:solidFill>
                <a:latin typeface="+mn-lt"/>
                <a:ea typeface="+mn-ea"/>
                <a:cs typeface="+mn-cs"/>
              </a:defRPr>
            </a:lvl1pPr>
          </a:lstStyle>
          <a:p>
            <a:pPr>
              <a:defRPr/>
            </a:pPr>
            <a:fld id="{D9D6CBF4-BC37-454A-B553-7765D92AA31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94" r:id="rId1"/>
    <p:sldLayoutId id="2147484193" r:id="rId2"/>
    <p:sldLayoutId id="2147484192" r:id="rId3"/>
    <p:sldLayoutId id="2147484191" r:id="rId4"/>
    <p:sldLayoutId id="2147484190" r:id="rId5"/>
    <p:sldLayoutId id="2147484189" r:id="rId6"/>
    <p:sldLayoutId id="2147484188" r:id="rId7"/>
    <p:sldLayoutId id="2147484187" r:id="rId8"/>
    <p:sldLayoutId id="2147484186" r:id="rId9"/>
    <p:sldLayoutId id="2147484185" r:id="rId10"/>
    <p:sldLayoutId id="2147484184" r:id="rId11"/>
    <p:sldLayoutId id="2147484183" r:id="rId12"/>
  </p:sldLayoutIdLst>
  <p:hf sldNum="0" hdr="0" ftr="0" dt="0"/>
  <p:txStyles>
    <p:titleStyle>
      <a:lvl1pPr algn="ctr" rtl="0" fontAlgn="base">
        <a:spcBef>
          <a:spcPct val="0"/>
        </a:spcBef>
        <a:spcAft>
          <a:spcPct val="0"/>
        </a:spcAft>
        <a:defRPr sz="4600" kern="1200">
          <a:solidFill>
            <a:schemeClr val="accent1"/>
          </a:solidFill>
          <a:latin typeface="+mj-lt"/>
          <a:ea typeface="ＭＳ Ｐゴシック" pitchFamily="-72" charset="-128"/>
          <a:cs typeface="ＭＳ Ｐゴシック" pitchFamily="-72" charset="-128"/>
        </a:defRPr>
      </a:lvl1pPr>
      <a:lvl2pPr algn="ctr" rtl="0" fontAlgn="base">
        <a:spcBef>
          <a:spcPct val="0"/>
        </a:spcBef>
        <a:spcAft>
          <a:spcPct val="0"/>
        </a:spcAft>
        <a:defRPr sz="4600">
          <a:solidFill>
            <a:schemeClr val="accent1"/>
          </a:solidFill>
          <a:latin typeface="News Gothic MT" pitchFamily="-72" charset="0"/>
          <a:ea typeface="ＭＳ Ｐゴシック" pitchFamily="-72" charset="-128"/>
          <a:cs typeface="ＭＳ Ｐゴシック" pitchFamily="-72" charset="-128"/>
        </a:defRPr>
      </a:lvl2pPr>
      <a:lvl3pPr algn="ctr" rtl="0" fontAlgn="base">
        <a:spcBef>
          <a:spcPct val="0"/>
        </a:spcBef>
        <a:spcAft>
          <a:spcPct val="0"/>
        </a:spcAft>
        <a:defRPr sz="4600">
          <a:solidFill>
            <a:schemeClr val="accent1"/>
          </a:solidFill>
          <a:latin typeface="News Gothic MT" pitchFamily="-72" charset="0"/>
          <a:ea typeface="ＭＳ Ｐゴシック" pitchFamily="-72" charset="-128"/>
          <a:cs typeface="ＭＳ Ｐゴシック" pitchFamily="-72" charset="-128"/>
        </a:defRPr>
      </a:lvl3pPr>
      <a:lvl4pPr algn="ctr" rtl="0" fontAlgn="base">
        <a:spcBef>
          <a:spcPct val="0"/>
        </a:spcBef>
        <a:spcAft>
          <a:spcPct val="0"/>
        </a:spcAft>
        <a:defRPr sz="4600">
          <a:solidFill>
            <a:schemeClr val="accent1"/>
          </a:solidFill>
          <a:latin typeface="News Gothic MT" pitchFamily="-72" charset="0"/>
          <a:ea typeface="ＭＳ Ｐゴシック" pitchFamily="-72" charset="-128"/>
          <a:cs typeface="ＭＳ Ｐゴシック" pitchFamily="-72" charset="-128"/>
        </a:defRPr>
      </a:lvl4pPr>
      <a:lvl5pPr algn="ctr" rtl="0" fontAlgn="base">
        <a:spcBef>
          <a:spcPct val="0"/>
        </a:spcBef>
        <a:spcAft>
          <a:spcPct val="0"/>
        </a:spcAft>
        <a:defRPr sz="4600">
          <a:solidFill>
            <a:schemeClr val="accent1"/>
          </a:solidFill>
          <a:latin typeface="News Gothic MT" pitchFamily="-72" charset="0"/>
          <a:ea typeface="ＭＳ Ｐゴシック" pitchFamily="-72" charset="-128"/>
          <a:cs typeface="ＭＳ Ｐゴシック" pitchFamily="-72" charset="-128"/>
        </a:defRPr>
      </a:lvl5pPr>
      <a:lvl6pPr marL="457200" algn="ctr" rtl="0" fontAlgn="base">
        <a:spcBef>
          <a:spcPct val="0"/>
        </a:spcBef>
        <a:spcAft>
          <a:spcPct val="0"/>
        </a:spcAft>
        <a:defRPr sz="4600">
          <a:solidFill>
            <a:schemeClr val="accent1"/>
          </a:solidFill>
          <a:latin typeface="News Gothic MT" pitchFamily="-72" charset="0"/>
          <a:ea typeface="ＭＳ Ｐゴシック" pitchFamily="-72" charset="-128"/>
          <a:cs typeface="ＭＳ Ｐゴシック" pitchFamily="-72" charset="-128"/>
        </a:defRPr>
      </a:lvl6pPr>
      <a:lvl7pPr marL="914400" algn="ctr" rtl="0" fontAlgn="base">
        <a:spcBef>
          <a:spcPct val="0"/>
        </a:spcBef>
        <a:spcAft>
          <a:spcPct val="0"/>
        </a:spcAft>
        <a:defRPr sz="4600">
          <a:solidFill>
            <a:schemeClr val="accent1"/>
          </a:solidFill>
          <a:latin typeface="News Gothic MT" pitchFamily="-72" charset="0"/>
          <a:ea typeface="ＭＳ Ｐゴシック" pitchFamily="-72" charset="-128"/>
          <a:cs typeface="ＭＳ Ｐゴシック" pitchFamily="-72" charset="-128"/>
        </a:defRPr>
      </a:lvl7pPr>
      <a:lvl8pPr marL="1371600" algn="ctr" rtl="0" fontAlgn="base">
        <a:spcBef>
          <a:spcPct val="0"/>
        </a:spcBef>
        <a:spcAft>
          <a:spcPct val="0"/>
        </a:spcAft>
        <a:defRPr sz="4600">
          <a:solidFill>
            <a:schemeClr val="accent1"/>
          </a:solidFill>
          <a:latin typeface="News Gothic MT" pitchFamily="-72" charset="0"/>
          <a:ea typeface="ＭＳ Ｐゴシック" pitchFamily="-72" charset="-128"/>
          <a:cs typeface="ＭＳ Ｐゴシック" pitchFamily="-72" charset="-128"/>
        </a:defRPr>
      </a:lvl8pPr>
      <a:lvl9pPr marL="1828800" algn="ctr" rtl="0" fontAlgn="base">
        <a:spcBef>
          <a:spcPct val="0"/>
        </a:spcBef>
        <a:spcAft>
          <a:spcPct val="0"/>
        </a:spcAft>
        <a:defRPr sz="4600">
          <a:solidFill>
            <a:schemeClr val="accent1"/>
          </a:solidFill>
          <a:latin typeface="News Gothic MT" pitchFamily="-72" charset="0"/>
          <a:ea typeface="ＭＳ Ｐゴシック" pitchFamily="-72" charset="-128"/>
          <a:cs typeface="ＭＳ Ｐゴシック" pitchFamily="-72" charset="-128"/>
        </a:defRPr>
      </a:lvl9pPr>
    </p:titleStyle>
    <p:bodyStyle>
      <a:lvl1pPr marL="349250" indent="-349250" algn="l" rtl="0" fontAlgn="base">
        <a:spcBef>
          <a:spcPts val="2000"/>
        </a:spcBef>
        <a:spcAft>
          <a:spcPct val="0"/>
        </a:spcAft>
        <a:buClr>
          <a:srgbClr val="6FB7D7"/>
        </a:buClr>
        <a:buSzPct val="110000"/>
        <a:buFont typeface="Wingdings 2" pitchFamily="-72" charset="2"/>
        <a:buChar char=""/>
        <a:defRPr sz="2400" kern="1200">
          <a:solidFill>
            <a:srgbClr val="595959"/>
          </a:solidFill>
          <a:latin typeface="+mn-lt"/>
          <a:ea typeface="ＭＳ Ｐゴシック" pitchFamily="-72" charset="-128"/>
          <a:cs typeface="ＭＳ Ｐゴシック" pitchFamily="-72" charset="-128"/>
        </a:defRPr>
      </a:lvl1pPr>
      <a:lvl2pPr marL="685800" indent="-336550" algn="l" rtl="0" fontAlgn="base">
        <a:spcBef>
          <a:spcPts val="600"/>
        </a:spcBef>
        <a:spcAft>
          <a:spcPct val="0"/>
        </a:spcAft>
        <a:buClr>
          <a:srgbClr val="215D77"/>
        </a:buClr>
        <a:buSzPct val="110000"/>
        <a:buFont typeface="Wingdings 2" pitchFamily="-72" charset="2"/>
        <a:buChar char=""/>
        <a:defRPr sz="2200" kern="1200">
          <a:solidFill>
            <a:srgbClr val="595959"/>
          </a:solidFill>
          <a:latin typeface="+mn-lt"/>
          <a:ea typeface="ＭＳ Ｐゴシック" pitchFamily="-72" charset="-128"/>
          <a:cs typeface="+mn-cs"/>
        </a:defRPr>
      </a:lvl2pPr>
      <a:lvl3pPr marL="968375" indent="-282575" algn="l" rtl="0" fontAlgn="base">
        <a:spcBef>
          <a:spcPts val="600"/>
        </a:spcBef>
        <a:spcAft>
          <a:spcPct val="0"/>
        </a:spcAft>
        <a:buClr>
          <a:srgbClr val="6FB7D7"/>
        </a:buClr>
        <a:buSzPct val="110000"/>
        <a:buFont typeface="Wingdings 2" pitchFamily="-72" charset="2"/>
        <a:buChar char=""/>
        <a:defRPr sz="2000" kern="1200">
          <a:solidFill>
            <a:srgbClr val="595959"/>
          </a:solidFill>
          <a:latin typeface="+mn-lt"/>
          <a:ea typeface="ＭＳ Ｐゴシック" pitchFamily="-72" charset="-128"/>
          <a:cs typeface="+mn-cs"/>
        </a:defRPr>
      </a:lvl3pPr>
      <a:lvl4pPr marL="1263650" indent="-295275" algn="l" rtl="0" fontAlgn="base">
        <a:spcBef>
          <a:spcPts val="600"/>
        </a:spcBef>
        <a:spcAft>
          <a:spcPct val="0"/>
        </a:spcAft>
        <a:buClr>
          <a:srgbClr val="215D77"/>
        </a:buClr>
        <a:buSzPct val="110000"/>
        <a:buFont typeface="Wingdings 2" pitchFamily="-72" charset="2"/>
        <a:buChar char=""/>
        <a:defRPr kern="1200">
          <a:solidFill>
            <a:srgbClr val="595959"/>
          </a:solidFill>
          <a:latin typeface="+mn-lt"/>
          <a:ea typeface="ＭＳ Ｐゴシック" pitchFamily="-72" charset="-128"/>
          <a:cs typeface="+mn-cs"/>
        </a:defRPr>
      </a:lvl4pPr>
      <a:lvl5pPr marL="1546225" indent="-282575" algn="l" rtl="0" fontAlgn="base">
        <a:spcBef>
          <a:spcPts val="600"/>
        </a:spcBef>
        <a:spcAft>
          <a:spcPct val="0"/>
        </a:spcAft>
        <a:buClr>
          <a:srgbClr val="6FB7D7"/>
        </a:buClr>
        <a:buSzPct val="110000"/>
        <a:buFont typeface="Wingdings 2" pitchFamily="-72" charset="2"/>
        <a:buChar char=""/>
        <a:defRPr kern="1200">
          <a:solidFill>
            <a:srgbClr val="595959"/>
          </a:solidFill>
          <a:latin typeface="+mn-lt"/>
          <a:ea typeface="ＭＳ Ｐゴシック" pitchFamily="-72" charset="-128"/>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FF8BDB-9B12-0B41-AE52-0929AAA79DA3}"/>
              </a:ext>
            </a:extLst>
          </p:cNvPr>
          <p:cNvSpPr>
            <a:spLocks noGrp="1"/>
          </p:cNvSpPr>
          <p:nvPr>
            <p:ph type="title"/>
          </p:nvPr>
        </p:nvSpPr>
        <p:spPr>
          <a:xfrm>
            <a:off x="549275" y="0"/>
            <a:ext cx="8042275" cy="1045028"/>
          </a:xfrm>
        </p:spPr>
        <p:txBody>
          <a:bodyPr wrap="square" anchor="b">
            <a:normAutofit/>
          </a:bodyPr>
          <a:lstStyle/>
          <a:p>
            <a:pPr>
              <a:lnSpc>
                <a:spcPct val="90000"/>
              </a:lnSpc>
            </a:pPr>
            <a:r>
              <a:rPr lang="en-US" sz="2900" b="1" i="1" dirty="0">
                <a:latin typeface="Book Antiqua" panose="02040602050305030304" pitchFamily="18" charset="0"/>
              </a:rPr>
              <a:t>The Gift of Compassion:</a:t>
            </a:r>
            <a:br>
              <a:rPr lang="en-US" sz="2900" b="1" i="1" dirty="0">
                <a:latin typeface="Book Antiqua" panose="02040602050305030304" pitchFamily="18" charset="0"/>
              </a:rPr>
            </a:br>
            <a:r>
              <a:rPr lang="en-US" sz="2900" b="1" i="1" dirty="0">
                <a:latin typeface="Book Antiqua" panose="02040602050305030304" pitchFamily="18" charset="0"/>
              </a:rPr>
              <a:t>From God, To Us, and through Us, to Others</a:t>
            </a:r>
            <a:endParaRPr lang="en-US" sz="2900" b="1" dirty="0">
              <a:latin typeface="Book Antiqua" panose="02040602050305030304" pitchFamily="18" charset="0"/>
            </a:endParaRPr>
          </a:p>
        </p:txBody>
      </p:sp>
      <p:pic>
        <p:nvPicPr>
          <p:cNvPr id="4" name="Picture 3">
            <a:extLst>
              <a:ext uri="{FF2B5EF4-FFF2-40B4-BE49-F238E27FC236}">
                <a16:creationId xmlns:a16="http://schemas.microsoft.com/office/drawing/2014/main" id="{533675D3-A955-3C48-9A2D-FB36A33F73F5}"/>
              </a:ext>
            </a:extLst>
          </p:cNvPr>
          <p:cNvPicPr>
            <a:picLocks noChangeAspect="1"/>
          </p:cNvPicPr>
          <p:nvPr/>
        </p:nvPicPr>
        <p:blipFill>
          <a:blip r:embed="rId3"/>
          <a:stretch>
            <a:fillRect/>
          </a:stretch>
        </p:blipFill>
        <p:spPr>
          <a:xfrm>
            <a:off x="3063258" y="1045028"/>
            <a:ext cx="2731899" cy="3120380"/>
          </a:xfrm>
          <a:prstGeom prst="rect">
            <a:avLst/>
          </a:prstGeom>
          <a:noFill/>
        </p:spPr>
      </p:pic>
      <p:pic>
        <p:nvPicPr>
          <p:cNvPr id="1026" name="Picture 2" descr="Uploaded image">
            <a:extLst>
              <a:ext uri="{FF2B5EF4-FFF2-40B4-BE49-F238E27FC236}">
                <a16:creationId xmlns:a16="http://schemas.microsoft.com/office/drawing/2014/main" id="{395F309E-DBDE-AC45-A2DB-F3ADBF430C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942" y="4290594"/>
            <a:ext cx="3546268" cy="23629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ock image of two women talking in an office.">
            <a:extLst>
              <a:ext uri="{FF2B5EF4-FFF2-40B4-BE49-F238E27FC236}">
                <a16:creationId xmlns:a16="http://schemas.microsoft.com/office/drawing/2014/main" id="{8DADB0E4-C400-1248-A115-E0907453C2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8260" y="4213539"/>
            <a:ext cx="3756798" cy="2517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490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449638" cy="4149725"/>
          </a:xfrm>
        </p:spPr>
        <p:txBody>
          <a:bodyPr>
            <a:normAutofit/>
          </a:bodyPr>
          <a:lstStyle/>
          <a:p>
            <a:pPr marL="0" indent="0" algn="ctr">
              <a:lnSpc>
                <a:spcPct val="80000"/>
              </a:lnSpc>
              <a:buFont typeface="Wingdings 2" pitchFamily="-72" charset="2"/>
              <a:buNone/>
            </a:pPr>
            <a:endParaRPr lang="en-US" sz="2200"/>
          </a:p>
          <a:p>
            <a:pPr marL="0" indent="0" algn="ctr">
              <a:lnSpc>
                <a:spcPct val="80000"/>
              </a:lnSpc>
              <a:buFont typeface="Wingdings 2" pitchFamily="-72" charset="2"/>
              <a:buNone/>
            </a:pPr>
            <a:endParaRPr lang="en-US" sz="2200"/>
          </a:p>
          <a:p>
            <a:pPr marL="0" indent="0" algn="ctr">
              <a:buFont typeface="Wingdings 2" pitchFamily="-72" charset="2"/>
              <a:buNone/>
            </a:pPr>
            <a:r>
              <a:rPr lang="en-US" i="1">
                <a:latin typeface="Book Antiqua" pitchFamily="-72" charset="0"/>
                <a:ea typeface="Book Antiqua" pitchFamily="-72" charset="0"/>
                <a:cs typeface="Book Antiqua" pitchFamily="-72" charset="0"/>
              </a:rPr>
              <a:t>“And he got up and came to his father.  But while he was still a long way off, his father saw him, and felt </a:t>
            </a:r>
            <a:r>
              <a:rPr lang="en-US" b="1" i="1">
                <a:latin typeface="Book Antiqua" pitchFamily="-72" charset="0"/>
                <a:ea typeface="Book Antiqua" pitchFamily="-72" charset="0"/>
                <a:cs typeface="Book Antiqua" pitchFamily="-72" charset="0"/>
              </a:rPr>
              <a:t>compassion</a:t>
            </a:r>
            <a:r>
              <a:rPr lang="en-US" i="1">
                <a:latin typeface="Book Antiqua" pitchFamily="-72" charset="0"/>
                <a:ea typeface="Book Antiqua" pitchFamily="-72" charset="0"/>
                <a:cs typeface="Book Antiqua" pitchFamily="-72" charset="0"/>
              </a:rPr>
              <a:t> for him, and ran and embraced him, and kissed him.” </a:t>
            </a:r>
          </a:p>
        </p:txBody>
      </p:sp>
      <p:pic>
        <p:nvPicPr>
          <p:cNvPr id="28674" name="Picture 4"/>
          <p:cNvPicPr>
            <a:picLocks noChangeAspect="1"/>
          </p:cNvPicPr>
          <p:nvPr/>
        </p:nvPicPr>
        <p:blipFill>
          <a:blip r:embed="rId2"/>
          <a:srcRect/>
          <a:stretch>
            <a:fillRect/>
          </a:stretch>
        </p:blipFill>
        <p:spPr bwMode="auto">
          <a:xfrm>
            <a:off x="4229100" y="1924050"/>
            <a:ext cx="4622800" cy="4318000"/>
          </a:xfrm>
          <a:prstGeom prst="rect">
            <a:avLst/>
          </a:prstGeom>
          <a:noFill/>
          <a:ln w="9525">
            <a:noFill/>
            <a:miter lim="800000"/>
            <a:headEnd/>
            <a:tailEnd/>
          </a:ln>
        </p:spPr>
      </p:pic>
      <p:sp>
        <p:nvSpPr>
          <p:cNvPr id="28675" name="Title 3"/>
          <p:cNvSpPr>
            <a:spLocks noGrp="1"/>
          </p:cNvSpPr>
          <p:nvPr>
            <p:ph type="title"/>
          </p:nvPr>
        </p:nvSpPr>
        <p:spPr/>
        <p:txBody>
          <a:bodyPr/>
          <a:lstStyle/>
          <a:p>
            <a:br>
              <a:rPr lang="en-US" b="1" i="1" dirty="0">
                <a:latin typeface="Book Antiqua" pitchFamily="-72" charset="0"/>
                <a:ea typeface="Book Antiqua" pitchFamily="-72" charset="0"/>
                <a:cs typeface="Book Antiqua" pitchFamily="-72" charset="0"/>
              </a:rPr>
            </a:br>
            <a:r>
              <a:rPr lang="en-US" sz="3600" b="1" i="1" dirty="0">
                <a:latin typeface="Book Antiqua" pitchFamily="-72" charset="0"/>
                <a:ea typeface="Book Antiqua" pitchFamily="-72" charset="0"/>
                <a:cs typeface="Book Antiqua" pitchFamily="-72" charset="0"/>
              </a:rPr>
              <a:t>Parable of the Prodigal Son</a:t>
            </a:r>
            <a:br>
              <a:rPr lang="en-US" sz="4000" b="1" i="1" dirty="0">
                <a:latin typeface="Book Antiqua" pitchFamily="-72" charset="0"/>
                <a:ea typeface="Book Antiqua" pitchFamily="-72" charset="0"/>
                <a:cs typeface="Book Antiqua" pitchFamily="-72" charset="0"/>
              </a:rPr>
            </a:br>
            <a:r>
              <a:rPr lang="en-US" sz="3200" i="1" dirty="0">
                <a:latin typeface="Book Antiqua" pitchFamily="-72" charset="0"/>
                <a:ea typeface="Book Antiqua" pitchFamily="-72" charset="0"/>
                <a:cs typeface="Book Antiqua" pitchFamily="-72" charset="0"/>
              </a:rPr>
              <a:t>(Luke 15:11-32)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549275" y="1"/>
            <a:ext cx="8042275" cy="961900"/>
          </a:xfrm>
        </p:spPr>
        <p:txBody>
          <a:bodyPr/>
          <a:lstStyle/>
          <a:p>
            <a:r>
              <a:rPr lang="en-US" sz="3400" b="1" i="1" dirty="0">
                <a:latin typeface="Book Antiqua" pitchFamily="-72" charset="0"/>
                <a:ea typeface="Book Antiqua" pitchFamily="-72" charset="0"/>
                <a:cs typeface="Book Antiqua" pitchFamily="-72" charset="0"/>
              </a:rPr>
              <a:t>The Widow’s Son at Nain</a:t>
            </a:r>
            <a:r>
              <a:rPr lang="en-US" sz="4000" b="1" i="1" dirty="0">
                <a:latin typeface="Book Antiqua" pitchFamily="-72" charset="0"/>
                <a:ea typeface="Book Antiqua" pitchFamily="-72" charset="0"/>
                <a:cs typeface="Book Antiqua" pitchFamily="-72" charset="0"/>
              </a:rPr>
              <a:t>  </a:t>
            </a:r>
            <a:br>
              <a:rPr lang="en-US" sz="4000" b="1" i="1" dirty="0">
                <a:latin typeface="Book Antiqua" pitchFamily="-72" charset="0"/>
                <a:ea typeface="Book Antiqua" pitchFamily="-72" charset="0"/>
                <a:cs typeface="Book Antiqua" pitchFamily="-72" charset="0"/>
              </a:rPr>
            </a:br>
            <a:r>
              <a:rPr lang="en-US" sz="2400" i="1" dirty="0">
                <a:latin typeface="Book Antiqua" pitchFamily="-72" charset="0"/>
                <a:ea typeface="Book Antiqua" pitchFamily="-72" charset="0"/>
                <a:cs typeface="Book Antiqua" pitchFamily="-72" charset="0"/>
              </a:rPr>
              <a:t>(Lk. 7:11-17)</a:t>
            </a:r>
          </a:p>
        </p:txBody>
      </p:sp>
      <p:sp>
        <p:nvSpPr>
          <p:cNvPr id="29698" name="Content Placeholder 2"/>
          <p:cNvSpPr>
            <a:spLocks noGrp="1"/>
          </p:cNvSpPr>
          <p:nvPr>
            <p:ph idx="1"/>
          </p:nvPr>
        </p:nvSpPr>
        <p:spPr>
          <a:xfrm>
            <a:off x="0" y="5073733"/>
            <a:ext cx="9144000" cy="1644731"/>
          </a:xfrm>
        </p:spPr>
        <p:txBody>
          <a:bodyPr/>
          <a:lstStyle/>
          <a:p>
            <a:pPr algn="ctr">
              <a:buNone/>
            </a:pPr>
            <a:r>
              <a:rPr lang="en-US" i="1" dirty="0">
                <a:latin typeface="Book Antiqua" pitchFamily="-72" charset="0"/>
                <a:ea typeface="Book Antiqua" pitchFamily="-72" charset="0"/>
                <a:cs typeface="Book Antiqua" pitchFamily="-72" charset="0"/>
              </a:rPr>
              <a:t>“. . . when the Lord saw her [the widow], he had </a:t>
            </a:r>
            <a:r>
              <a:rPr lang="en-US" b="1" i="1" dirty="0">
                <a:latin typeface="Book Antiqua" pitchFamily="-72" charset="0"/>
                <a:ea typeface="Book Antiqua" pitchFamily="-72" charset="0"/>
                <a:cs typeface="Book Antiqua" pitchFamily="-72" charset="0"/>
              </a:rPr>
              <a:t>compassion</a:t>
            </a:r>
            <a:r>
              <a:rPr lang="en-US" i="1" dirty="0">
                <a:latin typeface="Book Antiqua" pitchFamily="-72" charset="0"/>
                <a:ea typeface="Book Antiqua" pitchFamily="-72" charset="0"/>
                <a:cs typeface="Book Antiqua" pitchFamily="-72" charset="0"/>
              </a:rPr>
              <a:t> on her and said, ‘Do not weep.’ </a:t>
            </a:r>
            <a:r>
              <a:rPr lang="en-US" i="1" dirty="0">
                <a:latin typeface="Book Antiqua" panose="02040602050305030304" pitchFamily="18" charset="0"/>
              </a:rPr>
              <a:t>And he came and touched the bier…. And he said, ‘Young man, I say to you, arise.’ And the dead man sat up and began to speak. And he gave him to his mother.”</a:t>
            </a:r>
            <a:r>
              <a:rPr lang="en-US" i="1" dirty="0">
                <a:latin typeface="Book Antiqua" panose="02040602050305030304" pitchFamily="18" charset="0"/>
                <a:ea typeface="Book Antiqua" pitchFamily="-72" charset="0"/>
                <a:cs typeface="Book Antiqua" pitchFamily="-72" charset="0"/>
              </a:rPr>
              <a:t> </a:t>
            </a:r>
          </a:p>
        </p:txBody>
      </p:sp>
      <p:pic>
        <p:nvPicPr>
          <p:cNvPr id="29699" name="Picture 3" descr="p16"/>
          <p:cNvPicPr>
            <a:picLocks noChangeAspect="1" noChangeArrowheads="1"/>
          </p:cNvPicPr>
          <p:nvPr/>
        </p:nvPicPr>
        <p:blipFill>
          <a:blip r:embed="rId2"/>
          <a:srcRect/>
          <a:stretch>
            <a:fillRect/>
          </a:stretch>
        </p:blipFill>
        <p:spPr bwMode="auto">
          <a:xfrm>
            <a:off x="1816926" y="930483"/>
            <a:ext cx="5353196" cy="399711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2EB5C-F572-1F47-9E69-0D9DE2045B8D}"/>
              </a:ext>
            </a:extLst>
          </p:cNvPr>
          <p:cNvSpPr>
            <a:spLocks noGrp="1"/>
          </p:cNvSpPr>
          <p:nvPr>
            <p:ph type="title"/>
          </p:nvPr>
        </p:nvSpPr>
        <p:spPr>
          <a:xfrm>
            <a:off x="549275" y="107950"/>
            <a:ext cx="8251825" cy="1336675"/>
          </a:xfrm>
        </p:spPr>
        <p:txBody>
          <a:bodyPr/>
          <a:lstStyle/>
          <a:p>
            <a:r>
              <a:rPr lang="en-US" sz="3200" b="1" i="1" dirty="0">
                <a:latin typeface="Book Antiqua" panose="02040602050305030304" pitchFamily="18" charset="0"/>
              </a:rPr>
              <a:t>Henri Nouwen on The Widow’s Son at Nain:</a:t>
            </a:r>
          </a:p>
        </p:txBody>
      </p:sp>
      <p:sp>
        <p:nvSpPr>
          <p:cNvPr id="3" name="Content Placeholder 2">
            <a:extLst>
              <a:ext uri="{FF2B5EF4-FFF2-40B4-BE49-F238E27FC236}">
                <a16:creationId xmlns:a16="http://schemas.microsoft.com/office/drawing/2014/main" id="{DB89DA51-36B6-8143-8131-3B4AD514A586}"/>
              </a:ext>
            </a:extLst>
          </p:cNvPr>
          <p:cNvSpPr>
            <a:spLocks noGrp="1"/>
          </p:cNvSpPr>
          <p:nvPr>
            <p:ph idx="1"/>
          </p:nvPr>
        </p:nvSpPr>
        <p:spPr/>
        <p:txBody>
          <a:bodyPr/>
          <a:lstStyle/>
          <a:p>
            <a:pPr marL="0" indent="0" algn="ctr">
              <a:buNone/>
            </a:pPr>
            <a:endParaRPr lang="en-US" sz="2800" i="1" dirty="0">
              <a:latin typeface="Book Antiqua"/>
              <a:cs typeface="Book Antiqua"/>
            </a:endParaRPr>
          </a:p>
          <a:p>
            <a:pPr marL="0" indent="0" algn="ctr">
              <a:buNone/>
            </a:pPr>
            <a:r>
              <a:rPr lang="en-US" sz="2800" i="1" dirty="0">
                <a:latin typeface="Book Antiqua"/>
                <a:cs typeface="Book Antiqua"/>
              </a:rPr>
              <a:t>“</a:t>
            </a:r>
            <a:r>
              <a:rPr lang="en-US" sz="2800" b="1" i="1" dirty="0">
                <a:latin typeface="Book Antiqua"/>
                <a:cs typeface="Book Antiqua"/>
              </a:rPr>
              <a:t>Compassion</a:t>
            </a:r>
            <a:r>
              <a:rPr lang="en-US" sz="2800" i="1" dirty="0">
                <a:latin typeface="Book Antiqua"/>
                <a:cs typeface="Book Antiqua"/>
              </a:rPr>
              <a:t> means to suffer with, to live with those who suffer. When Jesus saw the woman of Nain he realized, this is a widow who has lost her only son, and he was moved by </a:t>
            </a:r>
            <a:r>
              <a:rPr lang="en-US" sz="2800" b="1" i="1" dirty="0">
                <a:latin typeface="Book Antiqua"/>
                <a:cs typeface="Book Antiqua"/>
              </a:rPr>
              <a:t>compassion</a:t>
            </a:r>
            <a:r>
              <a:rPr lang="en-US" sz="2800" i="1" dirty="0">
                <a:latin typeface="Book Antiqua"/>
                <a:cs typeface="Book Antiqua"/>
              </a:rPr>
              <a:t>. He felt . . . pain . . . in his guts. He felt . . . pain so deeply in his spirit that out of compassion he called the son to life so he could give that son back to his mother.”</a:t>
            </a:r>
          </a:p>
          <a:p>
            <a:pPr marL="0" indent="0">
              <a:buNone/>
            </a:pPr>
            <a:endParaRPr lang="en-US" dirty="0"/>
          </a:p>
        </p:txBody>
      </p:sp>
    </p:spTree>
    <p:extLst>
      <p:ext uri="{BB962C8B-B14F-4D97-AF65-F5344CB8AC3E}">
        <p14:creationId xmlns:p14="http://schemas.microsoft.com/office/powerpoint/2010/main" val="796821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950"/>
            <a:ext cx="8042275" cy="1497395"/>
          </a:xfrm>
        </p:spPr>
        <p:txBody>
          <a:bodyPr/>
          <a:lstStyle/>
          <a:p>
            <a:r>
              <a:rPr lang="en-US" sz="3600" b="1" i="1" dirty="0">
                <a:latin typeface="Book Antiqua"/>
                <a:cs typeface="Book Antiqua"/>
              </a:rPr>
              <a:t>“The Incomparable Compassion of Christ on the Cross”</a:t>
            </a:r>
            <a:br>
              <a:rPr lang="en-US" sz="3600" b="1" i="1" dirty="0">
                <a:latin typeface="Book Antiqua"/>
                <a:cs typeface="Book Antiqua"/>
              </a:rPr>
            </a:br>
            <a:r>
              <a:rPr lang="en-US" sz="2400" b="1" i="1" dirty="0">
                <a:latin typeface="Book Antiqua"/>
                <a:cs typeface="Book Antiqua"/>
              </a:rPr>
              <a:t>(Saint Augustine)</a:t>
            </a:r>
          </a:p>
        </p:txBody>
      </p:sp>
      <p:pic>
        <p:nvPicPr>
          <p:cNvPr id="6" name="Content Placeholder 5" descr="crucifixion final.jpg"/>
          <p:cNvPicPr>
            <a:picLocks noGrp="1" noChangeAspect="1"/>
          </p:cNvPicPr>
          <p:nvPr>
            <p:ph idx="1"/>
          </p:nvPr>
        </p:nvPicPr>
        <p:blipFill rotWithShape="1">
          <a:blip r:embed="rId2">
            <a:extLst>
              <a:ext uri="{28A0092B-C50C-407E-A947-70E740481C1C}">
                <a14:useLocalDpi xmlns:a14="http://schemas.microsoft.com/office/drawing/2010/main" val="0"/>
              </a:ext>
            </a:extLst>
          </a:blip>
          <a:srcRect l="-75601" r="-75601"/>
          <a:stretch/>
        </p:blipFill>
        <p:spPr>
          <a:xfrm>
            <a:off x="666750" y="1889462"/>
            <a:ext cx="8042275" cy="4441631"/>
          </a:xfrm>
        </p:spPr>
      </p:pic>
    </p:spTree>
    <p:extLst>
      <p:ext uri="{BB962C8B-B14F-4D97-AF65-F5344CB8AC3E}">
        <p14:creationId xmlns:p14="http://schemas.microsoft.com/office/powerpoint/2010/main" val="3928920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0313" y="1201738"/>
            <a:ext cx="6492875" cy="4684712"/>
          </a:xfrm>
        </p:spPr>
        <p:txBody>
          <a:bodyPr rtlCol="0">
            <a:normAutofit fontScale="92500" lnSpcReduction="20000"/>
          </a:bodyPr>
          <a:lstStyle/>
          <a:p>
            <a:pPr marL="0" indent="0" algn="ctr" fontAlgn="auto">
              <a:lnSpc>
                <a:spcPct val="130000"/>
              </a:lnSpc>
              <a:spcAft>
                <a:spcPts val="0"/>
              </a:spcAft>
              <a:buClr>
                <a:schemeClr val="accent1">
                  <a:lumMod val="60000"/>
                  <a:lumOff val="40000"/>
                </a:schemeClr>
              </a:buClr>
              <a:buNone/>
              <a:defRPr/>
            </a:pPr>
            <a:r>
              <a:rPr lang="en-US" sz="3600" b="1" i="1" dirty="0">
                <a:solidFill>
                  <a:schemeClr val="tx1">
                    <a:lumMod val="65000"/>
                    <a:lumOff val="35000"/>
                  </a:schemeClr>
                </a:solidFill>
                <a:latin typeface="Book Antiqua"/>
                <a:ea typeface="+mn-ea"/>
                <a:cs typeface="Book Antiqua"/>
              </a:rPr>
              <a:t>  </a:t>
            </a:r>
            <a:r>
              <a:rPr lang="en-US" sz="3900" b="1" i="1" dirty="0">
                <a:solidFill>
                  <a:schemeClr val="tx1">
                    <a:lumMod val="65000"/>
                    <a:lumOff val="35000"/>
                  </a:schemeClr>
                </a:solidFill>
                <a:latin typeface="Book Antiqua"/>
                <a:ea typeface="+mn-ea"/>
                <a:cs typeface="Book Antiqua"/>
              </a:rPr>
              <a:t>God in His infinite love is the Source of all compassion</a:t>
            </a:r>
            <a:r>
              <a:rPr lang="en-US" sz="3600" b="1" i="1" dirty="0">
                <a:solidFill>
                  <a:schemeClr val="tx1">
                    <a:lumMod val="65000"/>
                    <a:lumOff val="35000"/>
                  </a:schemeClr>
                </a:solidFill>
                <a:latin typeface="Book Antiqua"/>
                <a:ea typeface="+mn-ea"/>
                <a:cs typeface="Book Antiqua"/>
              </a:rPr>
              <a:t>, </a:t>
            </a:r>
            <a:r>
              <a:rPr lang="en-US" sz="3900" b="1" i="1" dirty="0">
                <a:latin typeface="Book Antiqua" panose="02040602050305030304" pitchFamily="18" charset="0"/>
              </a:rPr>
              <a:t>which grows in us as we live and breathe the life in Christ. We are the vessels through whom God’s compassion flows to others. </a:t>
            </a:r>
          </a:p>
          <a:p>
            <a:pPr marL="0" indent="0" algn="ctr" fontAlgn="auto">
              <a:lnSpc>
                <a:spcPct val="130000"/>
              </a:lnSpc>
              <a:spcAft>
                <a:spcPts val="0"/>
              </a:spcAft>
              <a:buClr>
                <a:schemeClr val="accent1">
                  <a:lumMod val="60000"/>
                  <a:lumOff val="40000"/>
                </a:schemeClr>
              </a:buClr>
              <a:buFont typeface="Wingdings 2" pitchFamily="18" charset="2"/>
              <a:buNone/>
              <a:defRPr/>
            </a:pPr>
            <a:endParaRPr lang="en-US" sz="3600" b="1" i="1" dirty="0">
              <a:solidFill>
                <a:schemeClr val="tx1">
                  <a:lumMod val="65000"/>
                  <a:lumOff val="35000"/>
                </a:schemeClr>
              </a:solidFill>
              <a:latin typeface="Book Antiqua"/>
              <a:ea typeface="+mn-ea"/>
              <a:cs typeface="Book Antiqu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1" y="65761"/>
            <a:ext cx="8591550" cy="576136"/>
          </a:xfrm>
        </p:spPr>
        <p:txBody>
          <a:bodyPr/>
          <a:lstStyle/>
          <a:p>
            <a:r>
              <a:rPr lang="en-US" sz="2800" b="1" i="1" u="sng" dirty="0">
                <a:latin typeface="Book Antiqua" panose="02040602050305030304" pitchFamily="18" charset="0"/>
              </a:rPr>
              <a:t>Compassionate Responses in Dialogue:</a:t>
            </a:r>
          </a:p>
        </p:txBody>
      </p:sp>
      <p:sp>
        <p:nvSpPr>
          <p:cNvPr id="3" name="Content Placeholder 2"/>
          <p:cNvSpPr>
            <a:spLocks noGrp="1"/>
          </p:cNvSpPr>
          <p:nvPr>
            <p:ph idx="1"/>
          </p:nvPr>
        </p:nvSpPr>
        <p:spPr>
          <a:xfrm>
            <a:off x="549275" y="753936"/>
            <a:ext cx="8042276" cy="5750235"/>
          </a:xfrm>
        </p:spPr>
        <p:txBody>
          <a:bodyPr/>
          <a:lstStyle/>
          <a:p>
            <a:r>
              <a:rPr lang="en-US" sz="2000" dirty="0">
                <a:latin typeface="Book Antiqua" panose="02040602050305030304" pitchFamily="18" charset="0"/>
              </a:rPr>
              <a:t>Convey the message that you have time for the person; make eye contact, sit at eye level, touch appropriately</a:t>
            </a:r>
          </a:p>
          <a:p>
            <a:r>
              <a:rPr lang="en-US" sz="2000" dirty="0">
                <a:latin typeface="Book Antiqua" panose="02040602050305030304" pitchFamily="18" charset="0"/>
              </a:rPr>
              <a:t>Allow the person to tell her story</a:t>
            </a:r>
          </a:p>
          <a:p>
            <a:r>
              <a:rPr lang="en-US" sz="2000" dirty="0">
                <a:latin typeface="Book Antiqua" panose="02040602050305030304" pitchFamily="18" charset="0"/>
              </a:rPr>
              <a:t>Provide a safe, non-judgmental, sacred space</a:t>
            </a:r>
          </a:p>
          <a:p>
            <a:r>
              <a:rPr lang="en-US" sz="2000" dirty="0">
                <a:latin typeface="Book Antiqua" panose="02040602050305030304" pitchFamily="18" charset="0"/>
              </a:rPr>
              <a:t>Ask a few open-ended questions if needed</a:t>
            </a:r>
          </a:p>
          <a:p>
            <a:r>
              <a:rPr lang="en-US" sz="2000" dirty="0">
                <a:latin typeface="Book Antiqua" panose="02040602050305030304" pitchFamily="18" charset="0"/>
              </a:rPr>
              <a:t>Set appropriate boundaries </a:t>
            </a:r>
          </a:p>
          <a:p>
            <a:r>
              <a:rPr lang="en-US" sz="2000" dirty="0">
                <a:latin typeface="Book Antiqua" panose="02040602050305030304" pitchFamily="18" charset="0"/>
              </a:rPr>
              <a:t>Know your limitations</a:t>
            </a:r>
          </a:p>
          <a:p>
            <a:r>
              <a:rPr lang="en-US" sz="2000" dirty="0">
                <a:latin typeface="Book Antiqua" panose="02040602050305030304" pitchFamily="18" charset="0"/>
              </a:rPr>
              <a:t>Listen to hear and understand/active listening</a:t>
            </a:r>
          </a:p>
          <a:p>
            <a:r>
              <a:rPr lang="en-US" sz="2000" dirty="0">
                <a:latin typeface="Book Antiqua" panose="02040602050305030304" pitchFamily="18" charset="0"/>
              </a:rPr>
              <a:t>Pray silently</a:t>
            </a:r>
          </a:p>
          <a:p>
            <a:r>
              <a:rPr lang="en-US" sz="2000" dirty="0">
                <a:latin typeface="Book Antiqua" panose="02040602050305030304" pitchFamily="18" charset="0"/>
              </a:rPr>
              <a:t>Know that silence is ok</a:t>
            </a:r>
          </a:p>
          <a:p>
            <a:endParaRPr lang="en-US" dirty="0"/>
          </a:p>
        </p:txBody>
      </p:sp>
    </p:spTree>
    <p:extLst>
      <p:ext uri="{BB962C8B-B14F-4D97-AF65-F5344CB8AC3E}">
        <p14:creationId xmlns:p14="http://schemas.microsoft.com/office/powerpoint/2010/main" val="289328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0"/>
            <a:ext cx="8042275" cy="563044"/>
          </a:xfrm>
        </p:spPr>
        <p:txBody>
          <a:bodyPr/>
          <a:lstStyle/>
          <a:p>
            <a:r>
              <a:rPr lang="en-US" sz="2500" b="1" i="1" u="sng" dirty="0">
                <a:latin typeface="Book Antiqua" panose="02040602050305030304" pitchFamily="18" charset="0"/>
              </a:rPr>
              <a:t>Uncompassionate Responses in Dialogue</a:t>
            </a:r>
          </a:p>
        </p:txBody>
      </p:sp>
      <p:sp>
        <p:nvSpPr>
          <p:cNvPr id="3" name="Content Placeholder 2"/>
          <p:cNvSpPr>
            <a:spLocks noGrp="1"/>
          </p:cNvSpPr>
          <p:nvPr>
            <p:ph idx="1"/>
          </p:nvPr>
        </p:nvSpPr>
        <p:spPr>
          <a:xfrm>
            <a:off x="549275" y="563044"/>
            <a:ext cx="8042275" cy="6063387"/>
          </a:xfrm>
        </p:spPr>
        <p:txBody>
          <a:bodyPr/>
          <a:lstStyle/>
          <a:p>
            <a:r>
              <a:rPr lang="en-US" sz="2000" b="1" dirty="0">
                <a:latin typeface="Book Antiqua" panose="02040602050305030304" pitchFamily="18" charset="0"/>
              </a:rPr>
              <a:t>Use platitudes</a:t>
            </a:r>
            <a:r>
              <a:rPr lang="en-US" sz="2000" dirty="0">
                <a:latin typeface="Book Antiqua" panose="02040602050305030304" pitchFamily="18" charset="0"/>
              </a:rPr>
              <a:t>, such as: </a:t>
            </a:r>
          </a:p>
          <a:p>
            <a:pPr marL="457200" indent="-457200">
              <a:spcBef>
                <a:spcPts val="800"/>
              </a:spcBef>
              <a:buFont typeface="+mj-lt"/>
              <a:buAutoNum type="arabicPeriod"/>
            </a:pPr>
            <a:r>
              <a:rPr lang="en-US" sz="2000" dirty="0">
                <a:latin typeface="Book Antiqua" panose="02040602050305030304" pitchFamily="18" charset="0"/>
              </a:rPr>
              <a:t>God never gives us more than we can handle;</a:t>
            </a:r>
          </a:p>
          <a:p>
            <a:pPr marL="457200" indent="-457200">
              <a:spcBef>
                <a:spcPts val="800"/>
              </a:spcBef>
              <a:buFont typeface="+mj-lt"/>
              <a:buAutoNum type="arabicPeriod"/>
            </a:pPr>
            <a:r>
              <a:rPr lang="en-US" sz="2000" dirty="0">
                <a:latin typeface="Book Antiqua" panose="02040602050305030304" pitchFamily="18" charset="0"/>
              </a:rPr>
              <a:t>Everything happens for a reason;</a:t>
            </a:r>
          </a:p>
          <a:p>
            <a:pPr marL="457200" indent="-457200">
              <a:spcBef>
                <a:spcPts val="800"/>
              </a:spcBef>
              <a:buFont typeface="+mj-lt"/>
              <a:buAutoNum type="arabicPeriod"/>
            </a:pPr>
            <a:r>
              <a:rPr lang="en-US" sz="2000" dirty="0">
                <a:latin typeface="Book Antiqua" panose="02040602050305030304" pitchFamily="18" charset="0"/>
              </a:rPr>
              <a:t>I understand what you are going through; </a:t>
            </a:r>
          </a:p>
          <a:p>
            <a:pPr marL="457200" indent="-457200">
              <a:spcBef>
                <a:spcPts val="800"/>
              </a:spcBef>
              <a:buFont typeface="+mj-lt"/>
              <a:buAutoNum type="arabicPeriod"/>
            </a:pPr>
            <a:r>
              <a:rPr lang="en-US" sz="2000" dirty="0">
                <a:latin typeface="Book Antiqua" panose="02040602050305030304" pitchFamily="18" charset="0"/>
              </a:rPr>
              <a:t>I know how you feel; </a:t>
            </a:r>
          </a:p>
          <a:p>
            <a:pPr marL="457200" indent="-457200">
              <a:spcBef>
                <a:spcPts val="800"/>
              </a:spcBef>
              <a:buFont typeface="+mj-lt"/>
              <a:buAutoNum type="arabicPeriod"/>
            </a:pPr>
            <a:r>
              <a:rPr lang="en-US" sz="2000" dirty="0">
                <a:latin typeface="Book Antiqua" panose="02040602050305030304" pitchFamily="18" charset="0"/>
              </a:rPr>
              <a:t>It could be worse; </a:t>
            </a:r>
          </a:p>
          <a:p>
            <a:pPr marL="457200" indent="-457200">
              <a:spcBef>
                <a:spcPts val="800"/>
              </a:spcBef>
              <a:buFont typeface="+mj-lt"/>
              <a:buAutoNum type="arabicPeriod"/>
            </a:pPr>
            <a:r>
              <a:rPr lang="en-US" sz="2000" dirty="0">
                <a:latin typeface="Book Antiqua" panose="02040602050305030304" pitchFamily="18" charset="0"/>
              </a:rPr>
              <a:t>everything will be ok . . .</a:t>
            </a:r>
          </a:p>
          <a:p>
            <a:r>
              <a:rPr lang="en-US" sz="2000" b="1" dirty="0">
                <a:latin typeface="Book Antiqua" panose="02040602050305030304" pitchFamily="18" charset="0"/>
              </a:rPr>
              <a:t>Make it about yourself</a:t>
            </a:r>
          </a:p>
          <a:p>
            <a:r>
              <a:rPr lang="en-US" sz="2000" b="1" dirty="0">
                <a:latin typeface="Book Antiqua" panose="02040602050305030304" pitchFamily="18" charset="0"/>
              </a:rPr>
              <a:t>Try to fix the situation</a:t>
            </a:r>
            <a:r>
              <a:rPr lang="en-US" sz="2000" dirty="0">
                <a:latin typeface="Book Antiqua" panose="02040602050305030304" pitchFamily="18" charset="0"/>
              </a:rPr>
              <a:t>/</a:t>
            </a:r>
            <a:r>
              <a:rPr lang="en-US" sz="2000" b="1" dirty="0">
                <a:latin typeface="Book Antiqua" panose="02040602050305030304" pitchFamily="18" charset="0"/>
              </a:rPr>
              <a:t>carry the bag for the person</a:t>
            </a:r>
          </a:p>
          <a:p>
            <a:r>
              <a:rPr lang="en-US" sz="2000" b="1" dirty="0">
                <a:latin typeface="Book Antiqua" panose="02040602050305030304" pitchFamily="18" charset="0"/>
              </a:rPr>
              <a:t>Fish for information/detail</a:t>
            </a:r>
          </a:p>
          <a:p>
            <a:r>
              <a:rPr lang="en-US" sz="2000" b="1" dirty="0">
                <a:latin typeface="Book Antiqua" panose="02040602050305030304" pitchFamily="18" charset="0"/>
              </a:rPr>
              <a:t>Give unsolicited advice</a:t>
            </a:r>
          </a:p>
          <a:p>
            <a:r>
              <a:rPr lang="en-US" sz="2000" b="1" dirty="0">
                <a:latin typeface="Book Antiqua" panose="02040602050305030304" pitchFamily="18" charset="0"/>
              </a:rPr>
              <a:t>Put yourself over the other person</a:t>
            </a:r>
          </a:p>
          <a:p>
            <a:endParaRPr lang="en-US" dirty="0"/>
          </a:p>
        </p:txBody>
      </p:sp>
    </p:spTree>
    <p:extLst>
      <p:ext uri="{BB962C8B-B14F-4D97-AF65-F5344CB8AC3E}">
        <p14:creationId xmlns:p14="http://schemas.microsoft.com/office/powerpoint/2010/main" val="74185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3">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p:tgtEl>
                                          <p:spTgt spid="3">
                                            <p:txEl>
                                              <p:pRg st="9" end="9"/>
                                            </p:txEl>
                                          </p:spTgt>
                                        </p:tgtEl>
                                        <p:attrNameLst>
                                          <p:attrName>ppt_y</p:attrName>
                                        </p:attrNameLst>
                                      </p:cBhvr>
                                      <p:tavLst>
                                        <p:tav tm="0">
                                          <p:val>
                                            <p:strVal val="#ppt_y+#ppt_h*1.125000"/>
                                          </p:val>
                                        </p:tav>
                                        <p:tav tm="100000">
                                          <p:val>
                                            <p:strVal val="#ppt_y"/>
                                          </p:val>
                                        </p:tav>
                                      </p:tavLst>
                                    </p:anim>
                                    <p:animEffect transition="in" filter="wipe(up)">
                                      <p:cBhvr>
                                        <p:cTn id="62" dur="500"/>
                                        <p:tgtEl>
                                          <p:spTgt spid="3">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p:tgtEl>
                                          <p:spTgt spid="3">
                                            <p:txEl>
                                              <p:pRg st="10" end="10"/>
                                            </p:txEl>
                                          </p:spTgt>
                                        </p:tgtEl>
                                        <p:attrNameLst>
                                          <p:attrName>ppt_y</p:attrName>
                                        </p:attrNameLst>
                                      </p:cBhvr>
                                      <p:tavLst>
                                        <p:tav tm="0">
                                          <p:val>
                                            <p:strVal val="#ppt_y+#ppt_h*1.125000"/>
                                          </p:val>
                                        </p:tav>
                                        <p:tav tm="100000">
                                          <p:val>
                                            <p:strVal val="#ppt_y"/>
                                          </p:val>
                                        </p:tav>
                                      </p:tavLst>
                                    </p:anim>
                                    <p:animEffect transition="in" filter="wipe(up)">
                                      <p:cBhvr>
                                        <p:cTn id="68" dur="500"/>
                                        <p:tgtEl>
                                          <p:spTgt spid="3">
                                            <p:txEl>
                                              <p:pRg st="10" end="1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p:tgtEl>
                                          <p:spTgt spid="3">
                                            <p:txEl>
                                              <p:pRg st="11" end="11"/>
                                            </p:txEl>
                                          </p:spTgt>
                                        </p:tgtEl>
                                        <p:attrNameLst>
                                          <p:attrName>ppt_y</p:attrName>
                                        </p:attrNameLst>
                                      </p:cBhvr>
                                      <p:tavLst>
                                        <p:tav tm="0">
                                          <p:val>
                                            <p:strVal val="#ppt_y+#ppt_h*1.125000"/>
                                          </p:val>
                                        </p:tav>
                                        <p:tav tm="100000">
                                          <p:val>
                                            <p:strVal val="#ppt_y"/>
                                          </p:val>
                                        </p:tav>
                                      </p:tavLst>
                                    </p:anim>
                                    <p:animEffect transition="in" filter="wipe(up)">
                                      <p:cBhvr>
                                        <p:cTn id="7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D497D-E18F-C04C-B32E-B253B1EE804E}"/>
              </a:ext>
            </a:extLst>
          </p:cNvPr>
          <p:cNvSpPr>
            <a:spLocks noGrp="1"/>
          </p:cNvSpPr>
          <p:nvPr>
            <p:ph type="title"/>
          </p:nvPr>
        </p:nvSpPr>
        <p:spPr/>
        <p:txBody>
          <a:bodyPr/>
          <a:lstStyle/>
          <a:p>
            <a:r>
              <a:rPr lang="en-US" sz="3200" b="1" i="1" dirty="0">
                <a:latin typeface="Book Antiqua" panose="02040602050305030304" pitchFamily="18" charset="0"/>
              </a:rPr>
              <a:t>A Model for the “Listening” Face of Compassion</a:t>
            </a:r>
          </a:p>
        </p:txBody>
      </p:sp>
      <p:sp>
        <p:nvSpPr>
          <p:cNvPr id="3" name="Content Placeholder 2">
            <a:extLst>
              <a:ext uri="{FF2B5EF4-FFF2-40B4-BE49-F238E27FC236}">
                <a16:creationId xmlns:a16="http://schemas.microsoft.com/office/drawing/2014/main" id="{FEC9EE76-A081-DA48-A26A-1A6BC512BFCB}"/>
              </a:ext>
            </a:extLst>
          </p:cNvPr>
          <p:cNvSpPr>
            <a:spLocks noGrp="1"/>
          </p:cNvSpPr>
          <p:nvPr>
            <p:ph idx="1"/>
          </p:nvPr>
        </p:nvSpPr>
        <p:spPr/>
        <p:txBody>
          <a:bodyPr/>
          <a:lstStyle/>
          <a:p>
            <a:pPr marL="0" indent="0" algn="ctr">
              <a:buNone/>
            </a:pPr>
            <a:endParaRPr lang="en-US" dirty="0"/>
          </a:p>
          <a:p>
            <a:pPr marL="0" indent="0">
              <a:buNone/>
            </a:pPr>
            <a:r>
              <a:rPr lang="en-US" sz="3000" b="1" dirty="0">
                <a:latin typeface="Book Antiqua" panose="02040602050305030304" pitchFamily="18" charset="0"/>
              </a:rPr>
              <a:t>“When we talk to our fellow men and they tell us about their troubles, we will listen to them carefully if we have love for them. We will have compassion for their suffering and pain, for we are God's creatures; we are a manifestation of the love of God.” </a:t>
            </a:r>
            <a:r>
              <a:rPr lang="en-US" sz="2800" i="1" dirty="0">
                <a:latin typeface="Book Antiqua" panose="02040602050305030304" pitchFamily="18" charset="0"/>
              </a:rPr>
              <a:t>(Elder Thaddeus of </a:t>
            </a:r>
            <a:r>
              <a:rPr lang="en-US" sz="2800" i="1" dirty="0" err="1">
                <a:latin typeface="Book Antiqua" panose="02040602050305030304" pitchFamily="18" charset="0"/>
              </a:rPr>
              <a:t>Vitovnica</a:t>
            </a:r>
            <a:r>
              <a:rPr lang="en-US" sz="2800" i="1" dirty="0">
                <a:latin typeface="Book Antiqua" panose="02040602050305030304" pitchFamily="18" charset="0"/>
              </a:rPr>
              <a:t>)</a:t>
            </a:r>
            <a:endParaRPr lang="en-US" sz="2800" i="1" dirty="0"/>
          </a:p>
        </p:txBody>
      </p:sp>
    </p:spTree>
    <p:extLst>
      <p:ext uri="{BB962C8B-B14F-4D97-AF65-F5344CB8AC3E}">
        <p14:creationId xmlns:p14="http://schemas.microsoft.com/office/powerpoint/2010/main" val="2207074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951"/>
            <a:ext cx="8042275" cy="722335"/>
          </a:xfrm>
        </p:spPr>
        <p:txBody>
          <a:bodyPr/>
          <a:lstStyle/>
          <a:p>
            <a:r>
              <a:rPr lang="en-US" sz="4000" b="1" i="1" dirty="0">
                <a:latin typeface="Book Antiqua"/>
                <a:cs typeface="Book Antiqua"/>
              </a:rPr>
              <a:t>Humanity and Compassion</a:t>
            </a:r>
          </a:p>
        </p:txBody>
      </p:sp>
      <p:sp>
        <p:nvSpPr>
          <p:cNvPr id="3" name="Content Placeholder 2"/>
          <p:cNvSpPr>
            <a:spLocks noGrp="1"/>
          </p:cNvSpPr>
          <p:nvPr>
            <p:ph idx="1"/>
          </p:nvPr>
        </p:nvSpPr>
        <p:spPr>
          <a:xfrm>
            <a:off x="549275" y="1080655"/>
            <a:ext cx="8042275" cy="5082638"/>
          </a:xfrm>
        </p:spPr>
        <p:txBody>
          <a:bodyPr/>
          <a:lstStyle/>
          <a:p>
            <a:pPr marL="0" indent="0" algn="ctr">
              <a:buNone/>
            </a:pPr>
            <a:endParaRPr lang="en-US" dirty="0"/>
          </a:p>
          <a:p>
            <a:pPr marL="0" indent="0" algn="ctr">
              <a:buNone/>
            </a:pPr>
            <a:r>
              <a:rPr lang="en-US" sz="2800" dirty="0">
                <a:latin typeface="Book Antiqua" panose="02040602050305030304" pitchFamily="18" charset="0"/>
              </a:rPr>
              <a:t>Made in the image of God the Holy Trinity, in the image of love, it is only through compassion—through our ability to suffer with and for others in loving and generous companionship—that we become truly human. </a:t>
            </a:r>
          </a:p>
          <a:p>
            <a:pPr marL="0" indent="0" algn="ctr">
              <a:buNone/>
            </a:pPr>
            <a:endParaRPr lang="en-US" sz="2800" dirty="0">
              <a:latin typeface="Book Antiqua" panose="02040602050305030304" pitchFamily="18" charset="0"/>
            </a:endParaRPr>
          </a:p>
          <a:p>
            <a:pPr marL="0" indent="0" algn="ctr">
              <a:buNone/>
            </a:pPr>
            <a:r>
              <a:rPr lang="en-US" sz="2800" i="1" dirty="0">
                <a:latin typeface="Book Antiqua" panose="02040602050305030304" pitchFamily="18" charset="0"/>
              </a:rPr>
              <a:t>(Metropolitan </a:t>
            </a:r>
            <a:r>
              <a:rPr lang="en-US" sz="2800" i="1" dirty="0" err="1">
                <a:latin typeface="Book Antiqua" panose="02040602050305030304" pitchFamily="18" charset="0"/>
              </a:rPr>
              <a:t>Kallistos</a:t>
            </a:r>
            <a:r>
              <a:rPr lang="en-US" sz="2800" i="1" dirty="0">
                <a:latin typeface="Book Antiqua" panose="02040602050305030304" pitchFamily="18" charset="0"/>
              </a:rPr>
              <a:t> Ware, Divine Compassion Conference hosted by St. Catherine’s Vision, 2015)</a:t>
            </a:r>
          </a:p>
        </p:txBody>
      </p:sp>
    </p:spTree>
    <p:extLst>
      <p:ext uri="{BB962C8B-B14F-4D97-AF65-F5344CB8AC3E}">
        <p14:creationId xmlns:p14="http://schemas.microsoft.com/office/powerpoint/2010/main" val="2341611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57457-45F3-844F-AB47-8133DB80346C}"/>
              </a:ext>
            </a:extLst>
          </p:cNvPr>
          <p:cNvSpPr>
            <a:spLocks noGrp="1"/>
          </p:cNvSpPr>
          <p:nvPr>
            <p:ph type="title"/>
          </p:nvPr>
        </p:nvSpPr>
        <p:spPr>
          <a:xfrm>
            <a:off x="549275" y="107951"/>
            <a:ext cx="8042275" cy="580818"/>
          </a:xfrm>
        </p:spPr>
        <p:txBody>
          <a:bodyPr/>
          <a:lstStyle/>
          <a:p>
            <a:r>
              <a:rPr lang="en-US" sz="3200" b="1" i="1" dirty="0">
                <a:latin typeface="Book Antiqua" panose="02040602050305030304" pitchFamily="18" charset="0"/>
              </a:rPr>
              <a:t>Faces of Compassion…</a:t>
            </a:r>
          </a:p>
        </p:txBody>
      </p:sp>
      <p:sp>
        <p:nvSpPr>
          <p:cNvPr id="3" name="Content Placeholder 2">
            <a:extLst>
              <a:ext uri="{FF2B5EF4-FFF2-40B4-BE49-F238E27FC236}">
                <a16:creationId xmlns:a16="http://schemas.microsoft.com/office/drawing/2014/main" id="{EC35572E-86B7-8C49-8911-6D59F4DD996E}"/>
              </a:ext>
            </a:extLst>
          </p:cNvPr>
          <p:cNvSpPr>
            <a:spLocks noGrp="1"/>
          </p:cNvSpPr>
          <p:nvPr>
            <p:ph idx="1"/>
          </p:nvPr>
        </p:nvSpPr>
        <p:spPr>
          <a:xfrm>
            <a:off x="549275" y="581891"/>
            <a:ext cx="8042275" cy="6276109"/>
          </a:xfrm>
        </p:spPr>
        <p:txBody>
          <a:bodyPr/>
          <a:lstStyle/>
          <a:p>
            <a:r>
              <a:rPr lang="en-US" dirty="0">
                <a:latin typeface="Book Antiqua" panose="02040602050305030304" pitchFamily="18" charset="0"/>
              </a:rPr>
              <a:t>Touch</a:t>
            </a:r>
          </a:p>
          <a:p>
            <a:r>
              <a:rPr lang="en-US" dirty="0">
                <a:latin typeface="Book Antiqua" panose="02040602050305030304" pitchFamily="18" charset="0"/>
              </a:rPr>
              <a:t>Celebration</a:t>
            </a:r>
          </a:p>
          <a:p>
            <a:r>
              <a:rPr lang="en-US" dirty="0">
                <a:latin typeface="Book Antiqua" panose="02040602050305030304" pitchFamily="18" charset="0"/>
              </a:rPr>
              <a:t>Meeting an immediate, present need</a:t>
            </a:r>
          </a:p>
          <a:p>
            <a:r>
              <a:rPr lang="en-US" dirty="0">
                <a:latin typeface="Book Antiqua" panose="02040602050305030304" pitchFamily="18" charset="0"/>
              </a:rPr>
              <a:t>Listening and hearing</a:t>
            </a:r>
          </a:p>
          <a:p>
            <a:r>
              <a:rPr lang="en-US" dirty="0">
                <a:latin typeface="Book Antiqua" panose="02040602050305030304" pitchFamily="18" charset="0"/>
              </a:rPr>
              <a:t>Providing for a distant need</a:t>
            </a:r>
          </a:p>
          <a:p>
            <a:r>
              <a:rPr lang="en-US" dirty="0">
                <a:latin typeface="Book Antiqua" panose="02040602050305030304" pitchFamily="18" charset="0"/>
              </a:rPr>
              <a:t>Anticipating needs and acting on them</a:t>
            </a:r>
          </a:p>
          <a:p>
            <a:r>
              <a:rPr lang="en-US" dirty="0">
                <a:latin typeface="Book Antiqua" panose="02040602050305030304" pitchFamily="18" charset="0"/>
              </a:rPr>
              <a:t>Laying down our life for the other</a:t>
            </a:r>
          </a:p>
          <a:p>
            <a:r>
              <a:rPr lang="en-US" dirty="0">
                <a:latin typeface="Book Antiqua" panose="02040602050305030304" pitchFamily="18" charset="0"/>
              </a:rPr>
              <a:t>Silence</a:t>
            </a:r>
          </a:p>
          <a:p>
            <a:r>
              <a:rPr lang="en-US" dirty="0">
                <a:latin typeface="Book Antiqua" panose="02040602050305030304" pitchFamily="18" charset="0"/>
              </a:rPr>
              <a:t>Words of comfort</a:t>
            </a:r>
          </a:p>
          <a:p>
            <a:r>
              <a:rPr lang="en-US" dirty="0">
                <a:latin typeface="Book Antiqua" panose="02040602050305030304" pitchFamily="18" charset="0"/>
              </a:rPr>
              <a:t>Presence…</a:t>
            </a:r>
          </a:p>
          <a:p>
            <a:pPr marL="0" indent="0">
              <a:buNone/>
            </a:pPr>
            <a:endParaRPr lang="en-US" dirty="0">
              <a:latin typeface="Book Antiqua" panose="0204060205030503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p:txBody>
      </p:sp>
    </p:spTree>
    <p:extLst>
      <p:ext uri="{BB962C8B-B14F-4D97-AF65-F5344CB8AC3E}">
        <p14:creationId xmlns:p14="http://schemas.microsoft.com/office/powerpoint/2010/main" val="260827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3">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p:tgtEl>
                                          <p:spTgt spid="3">
                                            <p:txEl>
                                              <p:pRg st="9" end="9"/>
                                            </p:txEl>
                                          </p:spTgt>
                                        </p:tgtEl>
                                        <p:attrNameLst>
                                          <p:attrName>ppt_y</p:attrName>
                                        </p:attrNameLst>
                                      </p:cBhvr>
                                      <p:tavLst>
                                        <p:tav tm="0">
                                          <p:val>
                                            <p:strVal val="#ppt_y+#ppt_h*1.125000"/>
                                          </p:val>
                                        </p:tav>
                                        <p:tav tm="100000">
                                          <p:val>
                                            <p:strVal val="#ppt_y"/>
                                          </p:val>
                                        </p:tav>
                                      </p:tavLst>
                                    </p:anim>
                                    <p:animEffect transition="in" filter="wipe(up)">
                                      <p:cBhvr>
                                        <p:cTn id="6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549275" y="230188"/>
            <a:ext cx="8042275" cy="545923"/>
          </a:xfrm>
        </p:spPr>
        <p:txBody>
          <a:bodyPr/>
          <a:lstStyle/>
          <a:p>
            <a:r>
              <a:rPr lang="en-US" b="1" i="1" dirty="0">
                <a:latin typeface="Book Antiqua" pitchFamily="-72" charset="0"/>
                <a:ea typeface="Book Antiqua" pitchFamily="-72" charset="0"/>
                <a:cs typeface="Book Antiqua" pitchFamily="-72" charset="0"/>
              </a:rPr>
              <a:t>Working Definitions</a:t>
            </a:r>
          </a:p>
        </p:txBody>
      </p:sp>
      <p:sp>
        <p:nvSpPr>
          <p:cNvPr id="15362" name="Content Placeholder 2"/>
          <p:cNvSpPr>
            <a:spLocks noGrp="1"/>
          </p:cNvSpPr>
          <p:nvPr>
            <p:ph idx="1"/>
          </p:nvPr>
        </p:nvSpPr>
        <p:spPr>
          <a:xfrm>
            <a:off x="457200" y="776111"/>
            <a:ext cx="8229600" cy="5627629"/>
          </a:xfrm>
        </p:spPr>
        <p:txBody>
          <a:bodyPr/>
          <a:lstStyle/>
          <a:p>
            <a:pPr marL="0" indent="0">
              <a:buFont typeface="Wingdings 2" pitchFamily="-72" charset="2"/>
              <a:buNone/>
            </a:pPr>
            <a:r>
              <a:rPr lang="en-US" b="1" i="1" dirty="0">
                <a:latin typeface="Book Antiqua" pitchFamily="-72" charset="0"/>
                <a:ea typeface="Book Antiqua" pitchFamily="-72" charset="0"/>
                <a:cs typeface="Book Antiqua" pitchFamily="-72" charset="0"/>
              </a:rPr>
              <a:t>Sympathy:</a:t>
            </a:r>
            <a:r>
              <a:rPr lang="en-US" dirty="0">
                <a:latin typeface="Book Antiqua" pitchFamily="-72" charset="0"/>
                <a:ea typeface="Book Antiqua" pitchFamily="-72" charset="0"/>
                <a:cs typeface="Book Antiqua" pitchFamily="-72" charset="0"/>
              </a:rPr>
              <a:t>   understanding and positive regard and concern for one in need; feeling sorrow, pity for another (</a:t>
            </a:r>
            <a:r>
              <a:rPr lang="en-US" dirty="0" err="1">
                <a:latin typeface="Book Antiqua" pitchFamily="-72" charset="0"/>
                <a:ea typeface="Book Antiqua" pitchFamily="-72" charset="0"/>
                <a:cs typeface="Book Antiqua" pitchFamily="-72" charset="0"/>
              </a:rPr>
              <a:t>sym</a:t>
            </a:r>
            <a:r>
              <a:rPr lang="en-US" dirty="0">
                <a:latin typeface="Book Antiqua" pitchFamily="-72" charset="0"/>
                <a:ea typeface="Book Antiqua" pitchFamily="-72" charset="0"/>
                <a:cs typeface="Book Antiqua" pitchFamily="-72" charset="0"/>
              </a:rPr>
              <a:t>=with, pathos=suffering)</a:t>
            </a:r>
          </a:p>
          <a:p>
            <a:pPr marL="0" indent="0">
              <a:buNone/>
            </a:pPr>
            <a:r>
              <a:rPr lang="en-US" b="1" i="1" dirty="0">
                <a:latin typeface="Book Antiqua" pitchFamily="-72" charset="0"/>
                <a:ea typeface="Book Antiqua" pitchFamily="-72" charset="0"/>
                <a:cs typeface="Book Antiqua" pitchFamily="-72" charset="0"/>
              </a:rPr>
              <a:t>Mercy</a:t>
            </a:r>
            <a:r>
              <a:rPr lang="en-US" dirty="0">
                <a:latin typeface="Book Antiqua" pitchFamily="-72" charset="0"/>
                <a:ea typeface="Book Antiqua" pitchFamily="-72" charset="0"/>
                <a:cs typeface="Book Antiqua" pitchFamily="-72" charset="0"/>
              </a:rPr>
              <a:t>:  compassion, pity or forbearance shown especially to an offender or to one subject to one's power (</a:t>
            </a:r>
            <a:r>
              <a:rPr lang="en-US" dirty="0" err="1">
                <a:latin typeface="Book Antiqua" pitchFamily="-72" charset="0"/>
                <a:ea typeface="Book Antiqua" pitchFamily="-72" charset="0"/>
                <a:cs typeface="Book Antiqua" pitchFamily="-72" charset="0"/>
              </a:rPr>
              <a:t>eleos</a:t>
            </a:r>
            <a:r>
              <a:rPr lang="en-US" dirty="0">
                <a:latin typeface="Book Antiqua" pitchFamily="-72" charset="0"/>
                <a:ea typeface="Book Antiqua" pitchFamily="-72" charset="0"/>
                <a:cs typeface="Book Antiqua" pitchFamily="-72" charset="0"/>
              </a:rPr>
              <a:t>)</a:t>
            </a:r>
          </a:p>
          <a:p>
            <a:pPr marL="0" indent="0">
              <a:buNone/>
            </a:pPr>
            <a:r>
              <a:rPr lang="en-US" b="1" i="1" dirty="0">
                <a:latin typeface="Book Antiqua" pitchFamily="-72" charset="0"/>
                <a:ea typeface="Book Antiqua" pitchFamily="-72" charset="0"/>
                <a:cs typeface="Book Antiqua" pitchFamily="-72" charset="0"/>
              </a:rPr>
              <a:t>COMPASSION</a:t>
            </a:r>
            <a:r>
              <a:rPr lang="en-US" dirty="0">
                <a:latin typeface="Book Antiqua" pitchFamily="-72" charset="0"/>
                <a:ea typeface="Book Antiqua" pitchFamily="-72" charset="0"/>
                <a:cs typeface="Book Antiqua" pitchFamily="-72" charset="0"/>
              </a:rPr>
              <a:t>:  a sympathetic consciousness of the distress of the other/love and concern for the other coupled with action; literally, suffering with another (com=with, passion=pathos, suffering)</a:t>
            </a:r>
          </a:p>
          <a:p>
            <a:pPr marL="0" indent="0">
              <a:buNone/>
            </a:pPr>
            <a:r>
              <a:rPr lang="en-US" b="1" i="1" dirty="0">
                <a:latin typeface="Book Antiqua" pitchFamily="-72" charset="0"/>
                <a:ea typeface="Book Antiqua" pitchFamily="-72" charset="0"/>
                <a:cs typeface="Book Antiqua" pitchFamily="-72" charset="0"/>
              </a:rPr>
              <a:t>Empathy:</a:t>
            </a:r>
            <a:r>
              <a:rPr lang="en-US" dirty="0">
                <a:latin typeface="Book Antiqua" pitchFamily="-72" charset="0"/>
                <a:ea typeface="Book Antiqua" pitchFamily="-72" charset="0"/>
                <a:cs typeface="Book Antiqua" pitchFamily="-72" charset="0"/>
              </a:rPr>
              <a:t> </a:t>
            </a:r>
            <a:r>
              <a:rPr lang="en-US" dirty="0">
                <a:latin typeface="Book Antiqua"/>
                <a:cs typeface="Book Antiqua"/>
              </a:rPr>
              <a:t>to feel </a:t>
            </a:r>
            <a:r>
              <a:rPr lang="en-US" i="1" dirty="0">
                <a:latin typeface="Book Antiqua"/>
                <a:cs typeface="Book Antiqua"/>
              </a:rPr>
              <a:t>with</a:t>
            </a:r>
            <a:r>
              <a:rPr lang="en-US" dirty="0">
                <a:latin typeface="Book Antiqua"/>
                <a:cs typeface="Book Antiqua"/>
              </a:rPr>
              <a:t> the other; to experience the feelings, thoughts of the other; to put yourself in the shoes of the other </a:t>
            </a:r>
            <a:r>
              <a:rPr lang="en-US" dirty="0">
                <a:latin typeface="Book Antiqua"/>
                <a:ea typeface="Book Antiqua" pitchFamily="-72" charset="0"/>
                <a:cs typeface="Book Antiqua"/>
              </a:rPr>
              <a:t>(</a:t>
            </a:r>
            <a:r>
              <a:rPr lang="en-US" dirty="0" err="1">
                <a:latin typeface="Book Antiqua"/>
                <a:ea typeface="Book Antiqua" pitchFamily="-72" charset="0"/>
                <a:cs typeface="Book Antiqua"/>
              </a:rPr>
              <a:t>en</a:t>
            </a:r>
            <a:r>
              <a:rPr lang="en-US" dirty="0">
                <a:latin typeface="Book Antiqua"/>
                <a:ea typeface="Book Antiqua" pitchFamily="-72" charset="0"/>
                <a:cs typeface="Book Antiqua"/>
              </a:rPr>
              <a:t>=in, path=suffering</a:t>
            </a:r>
            <a:r>
              <a:rPr lang="en-US" dirty="0">
                <a:latin typeface="Book Antiqua" pitchFamily="-72" charset="0"/>
                <a:ea typeface="Book Antiqua" pitchFamily="-72" charset="0"/>
                <a:cs typeface="Book Antiqua" pitchFamily="-72" charset="0"/>
              </a:rPr>
              <a:t>)</a:t>
            </a:r>
          </a:p>
          <a:p>
            <a:pPr marL="0" indent="0">
              <a:buNone/>
            </a:pPr>
            <a:endParaRPr lang="en-US" dirty="0">
              <a:latin typeface="Book Antiqua" pitchFamily="-72" charset="0"/>
              <a:ea typeface="Book Antiqua" pitchFamily="-72" charset="0"/>
              <a:cs typeface="Book Antiqua" pitchFamily="-72" charset="0"/>
            </a:endParaRPr>
          </a:p>
          <a:p>
            <a:pPr marL="0" indent="0">
              <a:buFont typeface="Wingdings 2" pitchFamily="-72" charset="2"/>
              <a:buNone/>
            </a:pPr>
            <a:endParaRPr lang="en-US" dirty="0">
              <a:latin typeface="Book Antiqua" pitchFamily="-72" charset="0"/>
              <a:ea typeface="Book Antiqua" pitchFamily="-72" charset="0"/>
              <a:cs typeface="Book Antiqua" pitchFamily="-7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p:tgtEl>
                                          <p:spTgt spid="1536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536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5362">
                                            <p:txEl>
                                              <p:pRg st="1" end="1"/>
                                            </p:txEl>
                                          </p:spTgt>
                                        </p:tgtEl>
                                        <p:attrNameLst>
                                          <p:attrName>style.visibility</p:attrName>
                                        </p:attrNameLst>
                                      </p:cBhvr>
                                      <p:to>
                                        <p:strVal val="visible"/>
                                      </p:to>
                                    </p:set>
                                    <p:anim calcmode="lin" valueType="num">
                                      <p:cBhvr additive="base">
                                        <p:cTn id="13" dur="500"/>
                                        <p:tgtEl>
                                          <p:spTgt spid="15362">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536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5362">
                                            <p:txEl>
                                              <p:pRg st="2" end="2"/>
                                            </p:txEl>
                                          </p:spTgt>
                                        </p:tgtEl>
                                        <p:attrNameLst>
                                          <p:attrName>style.visibility</p:attrName>
                                        </p:attrNameLst>
                                      </p:cBhvr>
                                      <p:to>
                                        <p:strVal val="visible"/>
                                      </p:to>
                                    </p:set>
                                    <p:anim calcmode="lin" valueType="num">
                                      <p:cBhvr additive="base">
                                        <p:cTn id="19" dur="500"/>
                                        <p:tgtEl>
                                          <p:spTgt spid="15362">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536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5362">
                                            <p:txEl>
                                              <p:pRg st="3" end="3"/>
                                            </p:txEl>
                                          </p:spTgt>
                                        </p:tgtEl>
                                        <p:attrNameLst>
                                          <p:attrName>style.visibility</p:attrName>
                                        </p:attrNameLst>
                                      </p:cBhvr>
                                      <p:to>
                                        <p:strVal val="visible"/>
                                      </p:to>
                                    </p:set>
                                    <p:anim calcmode="lin" valueType="num">
                                      <p:cBhvr additive="base">
                                        <p:cTn id="25" dur="500"/>
                                        <p:tgtEl>
                                          <p:spTgt spid="15362">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53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56129-795C-544D-9516-6068E28E156D}"/>
              </a:ext>
            </a:extLst>
          </p:cNvPr>
          <p:cNvSpPr>
            <a:spLocks noGrp="1"/>
          </p:cNvSpPr>
          <p:nvPr>
            <p:ph type="title"/>
          </p:nvPr>
        </p:nvSpPr>
        <p:spPr>
          <a:xfrm>
            <a:off x="549275" y="107951"/>
            <a:ext cx="8042275" cy="1032080"/>
          </a:xfrm>
        </p:spPr>
        <p:txBody>
          <a:bodyPr/>
          <a:lstStyle/>
          <a:p>
            <a:r>
              <a:rPr lang="en-US" sz="3600" b="1" i="1" dirty="0">
                <a:latin typeface="Book Antiqua" panose="02040602050305030304" pitchFamily="18" charset="0"/>
              </a:rPr>
              <a:t>Growing in Compassion</a:t>
            </a:r>
            <a:r>
              <a:rPr lang="en-US" sz="2800" b="1" i="1" dirty="0">
                <a:latin typeface="Book Antiqua" panose="02040602050305030304" pitchFamily="18" charset="0"/>
              </a:rPr>
              <a:t>…</a:t>
            </a:r>
          </a:p>
        </p:txBody>
      </p:sp>
      <p:sp>
        <p:nvSpPr>
          <p:cNvPr id="3" name="Content Placeholder 2">
            <a:extLst>
              <a:ext uri="{FF2B5EF4-FFF2-40B4-BE49-F238E27FC236}">
                <a16:creationId xmlns:a16="http://schemas.microsoft.com/office/drawing/2014/main" id="{6B8ED1CE-798F-E546-B59C-925A8BE7E5F0}"/>
              </a:ext>
            </a:extLst>
          </p:cNvPr>
          <p:cNvSpPr>
            <a:spLocks noGrp="1"/>
          </p:cNvSpPr>
          <p:nvPr>
            <p:ph idx="1"/>
          </p:nvPr>
        </p:nvSpPr>
        <p:spPr>
          <a:xfrm>
            <a:off x="549275" y="1567543"/>
            <a:ext cx="8042275" cy="5182506"/>
          </a:xfrm>
        </p:spPr>
        <p:txBody>
          <a:bodyPr/>
          <a:lstStyle/>
          <a:p>
            <a:r>
              <a:rPr lang="en-US" sz="2200" b="1" i="1" dirty="0">
                <a:latin typeface="Book Antiqua" panose="02040602050305030304" pitchFamily="18" charset="0"/>
              </a:rPr>
              <a:t>Dependence on Christ as The Source </a:t>
            </a:r>
          </a:p>
          <a:p>
            <a:r>
              <a:rPr lang="en-US" sz="2200" b="1" i="1" dirty="0">
                <a:latin typeface="Book Antiqua" panose="02040602050305030304" pitchFamily="18" charset="0"/>
              </a:rPr>
              <a:t>Appropriate healthy/holy self-care </a:t>
            </a:r>
          </a:p>
          <a:p>
            <a:r>
              <a:rPr lang="en-US" sz="2200" b="1" i="1" dirty="0">
                <a:latin typeface="Book Antiqua" panose="02040602050305030304" pitchFamily="18" charset="0"/>
              </a:rPr>
              <a:t>The ability to feel for the pain of the other while maintaining one’s own integrity of personhood</a:t>
            </a:r>
          </a:p>
          <a:p>
            <a:r>
              <a:rPr lang="en-US" sz="2200" b="1" i="1" dirty="0">
                <a:latin typeface="Book Antiqua" panose="02040602050305030304" pitchFamily="18" charset="0"/>
              </a:rPr>
              <a:t>Concern for others not obsessive</a:t>
            </a:r>
          </a:p>
          <a:p>
            <a:r>
              <a:rPr lang="en-US" sz="2200" b="1" i="1" dirty="0">
                <a:latin typeface="Book Antiqua" panose="02040602050305030304" pitchFamily="18" charset="0"/>
              </a:rPr>
              <a:t>Outward circumstances do not dictate inner well-being</a:t>
            </a:r>
          </a:p>
          <a:p>
            <a:r>
              <a:rPr lang="en-US" sz="2200" b="1" i="1" dirty="0">
                <a:latin typeface="Book Antiqua" panose="02040602050305030304" pitchFamily="18" charset="0"/>
              </a:rPr>
              <a:t>The ability to both give and receive </a:t>
            </a:r>
          </a:p>
        </p:txBody>
      </p:sp>
      <p:sp>
        <p:nvSpPr>
          <p:cNvPr id="9" name="TextBox 8">
            <a:extLst>
              <a:ext uri="{FF2B5EF4-FFF2-40B4-BE49-F238E27FC236}">
                <a16:creationId xmlns:a16="http://schemas.microsoft.com/office/drawing/2014/main" id="{44061F2B-6AD6-D84D-A8B0-18CE25169715}"/>
              </a:ext>
            </a:extLst>
          </p:cNvPr>
          <p:cNvSpPr txBox="1"/>
          <p:nvPr/>
        </p:nvSpPr>
        <p:spPr>
          <a:xfrm>
            <a:off x="1116281" y="1021278"/>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9BC9CC5F-9514-8F44-ADCD-FC60FA2C6216}"/>
              </a:ext>
            </a:extLst>
          </p:cNvPr>
          <p:cNvSpPr txBox="1"/>
          <p:nvPr/>
        </p:nvSpPr>
        <p:spPr>
          <a:xfrm>
            <a:off x="2909455" y="1923803"/>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21541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950"/>
            <a:ext cx="8042275" cy="1530845"/>
          </a:xfrm>
        </p:spPr>
        <p:txBody>
          <a:bodyPr/>
          <a:lstStyle/>
          <a:p>
            <a:r>
              <a:rPr lang="en-US" sz="3200" dirty="0">
                <a:latin typeface="Book Antiqua" panose="02040602050305030304" pitchFamily="18" charset="0"/>
              </a:rPr>
              <a:t>Finally</a:t>
            </a:r>
            <a:r>
              <a:rPr lang="en-US" sz="3200" dirty="0"/>
              <a:t>, </a:t>
            </a:r>
            <a:r>
              <a:rPr lang="en-US" sz="3200" dirty="0">
                <a:latin typeface="Book Antiqua" panose="02040602050305030304" pitchFamily="18" charset="0"/>
              </a:rPr>
              <a:t>let us remember the Mother of “The Compassionate One,” and the Mother of us all, and pray together:</a:t>
            </a:r>
            <a:endParaRPr lang="en-US" dirty="0"/>
          </a:p>
        </p:txBody>
      </p:sp>
      <p:sp>
        <p:nvSpPr>
          <p:cNvPr id="3" name="Content Placeholder 2"/>
          <p:cNvSpPr>
            <a:spLocks noGrp="1"/>
          </p:cNvSpPr>
          <p:nvPr>
            <p:ph idx="1"/>
          </p:nvPr>
        </p:nvSpPr>
        <p:spPr>
          <a:xfrm>
            <a:off x="549275" y="2018805"/>
            <a:ext cx="8042275" cy="3924794"/>
          </a:xfrm>
        </p:spPr>
        <p:txBody>
          <a:bodyPr/>
          <a:lstStyle/>
          <a:p>
            <a:pPr marL="0" indent="0">
              <a:buNone/>
            </a:pPr>
            <a:r>
              <a:rPr lang="en-US" sz="2800" dirty="0">
                <a:latin typeface="Book Antiqua" panose="02040602050305030304" pitchFamily="18" charset="0"/>
                <a:cs typeface="Apple Chancery"/>
              </a:rPr>
              <a:t>To the Theotokos let us run now most earnestly, we sinners all and wretched ones, and fall down in repentance from the depths of our souls:  O Lady, come unto our aid, have </a:t>
            </a:r>
            <a:r>
              <a:rPr lang="en-US" sz="2800" b="1" i="1" dirty="0">
                <a:latin typeface="Book Antiqua" panose="02040602050305030304" pitchFamily="18" charset="0"/>
                <a:cs typeface="Apple Chancery"/>
              </a:rPr>
              <a:t>compassion</a:t>
            </a:r>
            <a:r>
              <a:rPr lang="en-US" sz="2800" dirty="0">
                <a:latin typeface="Book Antiqua" panose="02040602050305030304" pitchFamily="18" charset="0"/>
                <a:cs typeface="Apple Chancery"/>
              </a:rPr>
              <a:t> upon us; hasten thou for we are lost in a throng of transgressions. Turn not your servants away from empty hands, for you alone do we have as our only hope.  (</a:t>
            </a:r>
            <a:r>
              <a:rPr lang="en-US" sz="2800" i="1" dirty="0">
                <a:latin typeface="Book Antiqua" panose="02040602050305030304" pitchFamily="18" charset="0"/>
                <a:cs typeface="Apple Chancery"/>
              </a:rPr>
              <a:t>Hymn from Service of </a:t>
            </a:r>
            <a:r>
              <a:rPr lang="en-US" sz="2800" i="1" dirty="0" err="1">
                <a:latin typeface="Book Antiqua" panose="02040602050305030304" pitchFamily="18" charset="0"/>
                <a:cs typeface="Apple Chancery"/>
              </a:rPr>
              <a:t>Paraklesis</a:t>
            </a:r>
            <a:r>
              <a:rPr lang="en-US" sz="2800" dirty="0">
                <a:latin typeface="Book Antiqua" panose="02040602050305030304" pitchFamily="18" charset="0"/>
                <a:cs typeface="Apple Chancery"/>
              </a:rPr>
              <a:t>)</a:t>
            </a:r>
          </a:p>
          <a:p>
            <a:pPr marL="0" indent="0">
              <a:buNone/>
            </a:pPr>
            <a:endParaRPr lang="en-US" dirty="0"/>
          </a:p>
        </p:txBody>
      </p:sp>
    </p:spTree>
    <p:extLst>
      <p:ext uri="{BB962C8B-B14F-4D97-AF65-F5344CB8AC3E}">
        <p14:creationId xmlns:p14="http://schemas.microsoft.com/office/powerpoint/2010/main" val="472403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950"/>
            <a:ext cx="8042275" cy="639939"/>
          </a:xfrm>
        </p:spPr>
        <p:txBody>
          <a:bodyPr/>
          <a:lstStyle/>
          <a:p>
            <a:r>
              <a:rPr lang="en-US" sz="3600" i="1" dirty="0">
                <a:latin typeface="Book Antiqua"/>
                <a:cs typeface="Book Antiqua"/>
              </a:rPr>
              <a:t>High level of empathy characterized by…</a:t>
            </a:r>
          </a:p>
        </p:txBody>
      </p:sp>
      <p:sp>
        <p:nvSpPr>
          <p:cNvPr id="3" name="Content Placeholder 2"/>
          <p:cNvSpPr>
            <a:spLocks noGrp="1"/>
          </p:cNvSpPr>
          <p:nvPr>
            <p:ph idx="1"/>
          </p:nvPr>
        </p:nvSpPr>
        <p:spPr>
          <a:xfrm>
            <a:off x="549275" y="1045029"/>
            <a:ext cx="8042275" cy="5367645"/>
          </a:xfrm>
        </p:spPr>
        <p:txBody>
          <a:bodyPr/>
          <a:lstStyle/>
          <a:p>
            <a:r>
              <a:rPr lang="en-US" sz="2500" dirty="0">
                <a:latin typeface="Book Antiqua" panose="02040602050305030304" pitchFamily="18" charset="0"/>
              </a:rPr>
              <a:t>Continual focus on other people’s feelings</a:t>
            </a:r>
          </a:p>
          <a:p>
            <a:r>
              <a:rPr lang="en-US" sz="2500" dirty="0">
                <a:latin typeface="Book Antiqua" panose="02040602050305030304" pitchFamily="18" charset="0"/>
              </a:rPr>
              <a:t>Regular state of “</a:t>
            </a:r>
            <a:r>
              <a:rPr lang="en-US" sz="2500" dirty="0" err="1">
                <a:latin typeface="Book Antiqua" panose="02040602050305030304" pitchFamily="18" charset="0"/>
              </a:rPr>
              <a:t>hyperarousal</a:t>
            </a:r>
            <a:r>
              <a:rPr lang="en-US" sz="2500" dirty="0">
                <a:latin typeface="Book Antiqua" panose="02040602050305030304" pitchFamily="18" charset="0"/>
              </a:rPr>
              <a:t>” –other people never off the radar, constantly compelled to think of others</a:t>
            </a:r>
          </a:p>
          <a:p>
            <a:r>
              <a:rPr lang="en-US" sz="2500" dirty="0">
                <a:latin typeface="Book Antiqua" panose="02040602050305030304" pitchFamily="18" charset="0"/>
              </a:rPr>
              <a:t>Excessive concern with others and placing needs of others before appropriate/holy care of self </a:t>
            </a:r>
          </a:p>
          <a:p>
            <a:r>
              <a:rPr lang="en-US" sz="2500" dirty="0">
                <a:latin typeface="Book Antiqua" panose="02040602050305030304" pitchFamily="18" charset="0"/>
              </a:rPr>
              <a:t>Inner disposition determined by others’ situations (“If everyone else is happy, I’m happy.”)</a:t>
            </a:r>
          </a:p>
          <a:p>
            <a:r>
              <a:rPr lang="en-US" sz="2500" dirty="0">
                <a:latin typeface="Book Antiqua" panose="02040602050305030304" pitchFamily="18" charset="0"/>
              </a:rPr>
              <a:t>Asymmetrical relationships—give and do not receive </a:t>
            </a:r>
          </a:p>
          <a:p>
            <a:pPr marL="0" indent="0" algn="ctr">
              <a:buNone/>
            </a:pPr>
            <a:r>
              <a:rPr lang="en-US" sz="2000" i="1" dirty="0">
                <a:latin typeface="Book Antiqua" panose="02040602050305030304" pitchFamily="18" charset="0"/>
              </a:rPr>
              <a:t>(Adapted from work of Baron-Cohen and Helgeson &amp; Fritz)</a:t>
            </a:r>
          </a:p>
        </p:txBody>
      </p:sp>
    </p:spTree>
    <p:extLst>
      <p:ext uri="{BB962C8B-B14F-4D97-AF65-F5344CB8AC3E}">
        <p14:creationId xmlns:p14="http://schemas.microsoft.com/office/powerpoint/2010/main" val="343931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a:latin typeface="Book Antiqua"/>
                <a:cs typeface="Book Antiqua"/>
              </a:rPr>
              <a:t>Research shows that Compassion…</a:t>
            </a:r>
          </a:p>
        </p:txBody>
      </p:sp>
      <p:sp>
        <p:nvSpPr>
          <p:cNvPr id="3" name="Content Placeholder 2"/>
          <p:cNvSpPr>
            <a:spLocks noGrp="1"/>
          </p:cNvSpPr>
          <p:nvPr>
            <p:ph idx="1"/>
          </p:nvPr>
        </p:nvSpPr>
        <p:spPr/>
        <p:txBody>
          <a:bodyPr/>
          <a:lstStyle/>
          <a:p>
            <a:r>
              <a:rPr lang="en-US" dirty="0">
                <a:latin typeface="Book Antiqua"/>
                <a:cs typeface="Book Antiqua"/>
              </a:rPr>
              <a:t>is learned </a:t>
            </a:r>
          </a:p>
          <a:p>
            <a:r>
              <a:rPr lang="en-US" dirty="0">
                <a:latin typeface="Book Antiqua"/>
                <a:cs typeface="Book Antiqua"/>
              </a:rPr>
              <a:t>has biological and neurological components  </a:t>
            </a:r>
          </a:p>
          <a:p>
            <a:r>
              <a:rPr lang="en-US" dirty="0">
                <a:latin typeface="Book Antiqua"/>
                <a:cs typeface="Book Antiqua"/>
              </a:rPr>
              <a:t>is innate; humans have a natural compulsion to help those who are suffering.</a:t>
            </a:r>
          </a:p>
          <a:p>
            <a:pPr marL="0" indent="0">
              <a:buNone/>
            </a:pPr>
            <a:endParaRPr lang="en-US" dirty="0">
              <a:latin typeface="Book Antiqua"/>
              <a:cs typeface="Book Antiqua"/>
            </a:endParaRPr>
          </a:p>
          <a:p>
            <a:pPr marL="0" indent="0" algn="ctr">
              <a:buNone/>
            </a:pPr>
            <a:r>
              <a:rPr lang="en-US" dirty="0">
                <a:latin typeface="Book Antiqua"/>
                <a:cs typeface="Book Antiqua"/>
              </a:rPr>
              <a:t>In men compassion is primarily manifested through  </a:t>
            </a:r>
            <a:r>
              <a:rPr lang="en-US" b="1" i="1" dirty="0">
                <a:latin typeface="Book Antiqua"/>
                <a:cs typeface="Book Antiqua"/>
              </a:rPr>
              <a:t>protection</a:t>
            </a:r>
            <a:r>
              <a:rPr lang="en-US" dirty="0">
                <a:latin typeface="Book Antiqua"/>
                <a:cs typeface="Book Antiqua"/>
              </a:rPr>
              <a:t>; in women through </a:t>
            </a:r>
            <a:r>
              <a:rPr lang="en-US" b="1" i="1" dirty="0">
                <a:latin typeface="Book Antiqua"/>
                <a:cs typeface="Book Antiqua"/>
              </a:rPr>
              <a:t>nurture</a:t>
            </a:r>
            <a:r>
              <a:rPr lang="en-US" dirty="0">
                <a:latin typeface="Book Antiqua"/>
                <a:cs typeface="Book Antiqua"/>
              </a:rPr>
              <a:t>.</a:t>
            </a:r>
          </a:p>
        </p:txBody>
      </p:sp>
    </p:spTree>
    <p:extLst>
      <p:ext uri="{BB962C8B-B14F-4D97-AF65-F5344CB8AC3E}">
        <p14:creationId xmlns:p14="http://schemas.microsoft.com/office/powerpoint/2010/main" val="141228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549275" y="252414"/>
            <a:ext cx="8042275" cy="1172626"/>
          </a:xfrm>
        </p:spPr>
        <p:txBody>
          <a:bodyPr/>
          <a:lstStyle/>
          <a:p>
            <a:r>
              <a:rPr lang="en-US" sz="3200" b="1" i="1" dirty="0">
                <a:latin typeface="Book Antiqua" pitchFamily="-72" charset="0"/>
                <a:ea typeface="Book Antiqua" pitchFamily="-72" charset="0"/>
                <a:cs typeface="Book Antiqua" pitchFamily="-72" charset="0"/>
              </a:rPr>
              <a:t>Compassion in Old Testament Hebrew:</a:t>
            </a:r>
            <a:br>
              <a:rPr lang="en-US" sz="3200" b="1" i="1" dirty="0">
                <a:latin typeface="Book Antiqua" pitchFamily="-72" charset="0"/>
                <a:ea typeface="Book Antiqua" pitchFamily="-72" charset="0"/>
                <a:cs typeface="Book Antiqua" pitchFamily="-72" charset="0"/>
              </a:rPr>
            </a:br>
            <a:r>
              <a:rPr lang="en-US" sz="3200" b="1" i="1" dirty="0">
                <a:latin typeface="Book Antiqua" pitchFamily="-72" charset="0"/>
                <a:ea typeface="Book Antiqua" pitchFamily="-72" charset="0"/>
                <a:cs typeface="Book Antiqua" pitchFamily="-72" charset="0"/>
              </a:rPr>
              <a:t> </a:t>
            </a:r>
            <a:r>
              <a:rPr lang="en-US" sz="3200" b="1" i="1" dirty="0" err="1">
                <a:latin typeface="Book Antiqua" pitchFamily="-72" charset="0"/>
                <a:ea typeface="Book Antiqua" pitchFamily="-72" charset="0"/>
                <a:cs typeface="Book Antiqua" pitchFamily="-72" charset="0"/>
              </a:rPr>
              <a:t>Racham</a:t>
            </a:r>
            <a:endParaRPr lang="en-US" sz="3200" b="1" i="1" dirty="0">
              <a:latin typeface="Book Antiqua" pitchFamily="-72" charset="0"/>
              <a:ea typeface="Book Antiqua" pitchFamily="-72" charset="0"/>
              <a:cs typeface="Book Antiqua" pitchFamily="-72" charset="0"/>
            </a:endParaRPr>
          </a:p>
        </p:txBody>
      </p:sp>
      <p:sp>
        <p:nvSpPr>
          <p:cNvPr id="16386" name="Content Placeholder 4"/>
          <p:cNvSpPr>
            <a:spLocks noGrp="1"/>
          </p:cNvSpPr>
          <p:nvPr>
            <p:ph idx="1"/>
          </p:nvPr>
        </p:nvSpPr>
        <p:spPr>
          <a:xfrm>
            <a:off x="457200" y="1923803"/>
            <a:ext cx="8229600" cy="4823835"/>
          </a:xfrm>
        </p:spPr>
        <p:txBody>
          <a:bodyPr/>
          <a:lstStyle/>
          <a:p>
            <a:pPr>
              <a:lnSpc>
                <a:spcPct val="90000"/>
              </a:lnSpc>
            </a:pPr>
            <a:r>
              <a:rPr lang="en-US" sz="2800" dirty="0">
                <a:latin typeface="Book Antiqua" pitchFamily="-72" charset="0"/>
                <a:ea typeface="Book Antiqua" pitchFamily="-72" charset="0"/>
                <a:cs typeface="Book Antiqua" pitchFamily="-72" charset="0"/>
              </a:rPr>
              <a:t>Deep seated emotional feelings that drive us to aid/ comfort those in distress; feeling that lies behind acts of mercy</a:t>
            </a:r>
          </a:p>
          <a:p>
            <a:pPr>
              <a:lnSpc>
                <a:spcPct val="90000"/>
              </a:lnSpc>
            </a:pPr>
            <a:r>
              <a:rPr lang="en-US" sz="2800" dirty="0">
                <a:latin typeface="Book Antiqua" pitchFamily="-72" charset="0"/>
                <a:ea typeface="Book Antiqua" pitchFamily="-72" charset="0"/>
                <a:cs typeface="Book Antiqua" pitchFamily="-72" charset="0"/>
              </a:rPr>
              <a:t>One of the many words used for “love” in the Hebrew OT</a:t>
            </a:r>
          </a:p>
          <a:p>
            <a:pPr>
              <a:lnSpc>
                <a:spcPct val="90000"/>
              </a:lnSpc>
            </a:pPr>
            <a:r>
              <a:rPr lang="en-US" sz="2800" dirty="0">
                <a:latin typeface="Book Antiqua" pitchFamily="-72" charset="0"/>
                <a:ea typeface="Book Antiqua" pitchFamily="-72" charset="0"/>
                <a:cs typeface="Book Antiqua" pitchFamily="-72" charset="0"/>
              </a:rPr>
              <a:t>Related to maternal instincts of a mother for her child from the womb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 calcmode="lin" valueType="num">
                                      <p:cBhvr additive="base">
                                        <p:cTn id="7" dur="500"/>
                                        <p:tgtEl>
                                          <p:spTgt spid="1638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638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386">
                                            <p:txEl>
                                              <p:pRg st="1" end="1"/>
                                            </p:txEl>
                                          </p:spTgt>
                                        </p:tgtEl>
                                        <p:attrNameLst>
                                          <p:attrName>style.visibility</p:attrName>
                                        </p:attrNameLst>
                                      </p:cBhvr>
                                      <p:to>
                                        <p:strVal val="visible"/>
                                      </p:to>
                                    </p:set>
                                    <p:anim calcmode="lin" valueType="num">
                                      <p:cBhvr additive="base">
                                        <p:cTn id="13" dur="500"/>
                                        <p:tgtEl>
                                          <p:spTgt spid="1638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638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6386">
                                            <p:txEl>
                                              <p:pRg st="2" end="2"/>
                                            </p:txEl>
                                          </p:spTgt>
                                        </p:tgtEl>
                                        <p:attrNameLst>
                                          <p:attrName>style.visibility</p:attrName>
                                        </p:attrNameLst>
                                      </p:cBhvr>
                                      <p:to>
                                        <p:strVal val="visible"/>
                                      </p:to>
                                    </p:set>
                                    <p:anim calcmode="lin" valueType="num">
                                      <p:cBhvr additive="base">
                                        <p:cTn id="19" dur="500"/>
                                        <p:tgtEl>
                                          <p:spTgt spid="16386">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63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549275" y="118754"/>
            <a:ext cx="8042275" cy="831272"/>
          </a:xfrm>
        </p:spPr>
        <p:txBody>
          <a:bodyPr/>
          <a:lstStyle/>
          <a:p>
            <a:r>
              <a:rPr lang="en-US" sz="3200" b="1" i="1" dirty="0">
                <a:latin typeface="Book Antiqua" pitchFamily="-72" charset="0"/>
                <a:ea typeface="Book Antiqua" pitchFamily="-72" charset="0"/>
                <a:cs typeface="Book Antiqua" pitchFamily="-72" charset="0"/>
              </a:rPr>
              <a:t>Compassion in the OT usually refers to …</a:t>
            </a:r>
          </a:p>
        </p:txBody>
      </p:sp>
      <p:sp>
        <p:nvSpPr>
          <p:cNvPr id="17410" name="Content Placeholder 2"/>
          <p:cNvSpPr>
            <a:spLocks noGrp="1"/>
          </p:cNvSpPr>
          <p:nvPr>
            <p:ph idx="1"/>
          </p:nvPr>
        </p:nvSpPr>
        <p:spPr>
          <a:xfrm>
            <a:off x="874713" y="1567543"/>
            <a:ext cx="7278687" cy="4714195"/>
          </a:xfrm>
        </p:spPr>
        <p:txBody>
          <a:bodyPr/>
          <a:lstStyle/>
          <a:p>
            <a:pPr marL="0" indent="0">
              <a:buFont typeface="Wingdings 2" pitchFamily="-72" charset="2"/>
              <a:buNone/>
            </a:pPr>
            <a:r>
              <a:rPr lang="en-US" dirty="0">
                <a:latin typeface="Book Antiqua" pitchFamily="-72" charset="0"/>
                <a:ea typeface="Book Antiqua" pitchFamily="-72" charset="0"/>
                <a:cs typeface="Book Antiqua" pitchFamily="-72" charset="0"/>
              </a:rPr>
              <a:t>--God’s pardon, forgiveness, and restoration of His people, the Israelites, after they have fallen/turned away from Him… </a:t>
            </a:r>
            <a:r>
              <a:rPr lang="en-US" i="1" dirty="0">
                <a:latin typeface="Book Antiqua" pitchFamily="-72" charset="0"/>
                <a:ea typeface="Book Antiqua" pitchFamily="-72" charset="0"/>
                <a:cs typeface="Book Antiqua" pitchFamily="-72" charset="0"/>
              </a:rPr>
              <a:t>“But the Lord was gracious to them and had </a:t>
            </a:r>
            <a:r>
              <a:rPr lang="en-US" b="1" i="1" dirty="0">
                <a:latin typeface="Book Antiqua" pitchFamily="-72" charset="0"/>
                <a:ea typeface="Book Antiqua" pitchFamily="-72" charset="0"/>
                <a:cs typeface="Book Antiqua" pitchFamily="-72" charset="0"/>
              </a:rPr>
              <a:t>compassion </a:t>
            </a:r>
            <a:r>
              <a:rPr lang="en-US" i="1" dirty="0">
                <a:latin typeface="Book Antiqua" pitchFamily="-72" charset="0"/>
                <a:ea typeface="Book Antiqua" pitchFamily="-72" charset="0"/>
                <a:cs typeface="Book Antiqua" pitchFamily="-72" charset="0"/>
              </a:rPr>
              <a:t>on them; he turned toward them, because of his covenant with Abraham, Isaac, and Jacob, and would not destroy them. . .” (2 Kings 13:23)</a:t>
            </a:r>
          </a:p>
          <a:p>
            <a:pPr marL="0" indent="0">
              <a:buNone/>
            </a:pPr>
            <a:r>
              <a:rPr lang="en-US" dirty="0">
                <a:latin typeface="Book Antiqua" pitchFamily="-72" charset="0"/>
                <a:ea typeface="Book Antiqua" pitchFamily="-72" charset="0"/>
                <a:cs typeface="Book Antiqua" pitchFamily="-72" charset="0"/>
              </a:rPr>
              <a:t>--or maternal instincts, a mother’s compassion for her child. . .</a:t>
            </a:r>
            <a:r>
              <a:rPr lang="en-US" i="1" dirty="0">
                <a:latin typeface="Book Antiqua" pitchFamily="-72" charset="0"/>
                <a:ea typeface="Book Antiqua" pitchFamily="-72" charset="0"/>
                <a:cs typeface="Book Antiqua" pitchFamily="-72" charset="0"/>
              </a:rPr>
              <a:t> “Can a women forget her nursing child, and have no </a:t>
            </a:r>
            <a:r>
              <a:rPr lang="en-US" b="1" i="1" dirty="0">
                <a:latin typeface="Book Antiqua" pitchFamily="-72" charset="0"/>
                <a:ea typeface="Book Antiqua" pitchFamily="-72" charset="0"/>
                <a:cs typeface="Book Antiqua" pitchFamily="-72" charset="0"/>
              </a:rPr>
              <a:t>compassion </a:t>
            </a:r>
            <a:r>
              <a:rPr lang="en-US" i="1" dirty="0">
                <a:latin typeface="Book Antiqua" pitchFamily="-72" charset="0"/>
                <a:ea typeface="Book Antiqua" pitchFamily="-72" charset="0"/>
                <a:cs typeface="Book Antiqua" pitchFamily="-72" charset="0"/>
              </a:rPr>
              <a:t>on the son of her womb?  Even these may forget, but I will not forget you.” (Isa. 49:15)</a:t>
            </a:r>
            <a:endParaRPr lang="en-US" dirty="0">
              <a:latin typeface="Book Antiqua" pitchFamily="-72" charset="0"/>
              <a:ea typeface="Book Antiqua" pitchFamily="-72" charset="0"/>
              <a:cs typeface="Book Antiqua" pitchFamily="-72" charset="0"/>
            </a:endParaRPr>
          </a:p>
          <a:p>
            <a:pPr marL="0" indent="0">
              <a:buFont typeface="Wingdings 2" pitchFamily="-72" charset="2"/>
              <a:buNone/>
            </a:pPr>
            <a:endParaRPr lang="en-US" dirty="0">
              <a:latin typeface="Book Antiqua" pitchFamily="-72" charset="0"/>
              <a:ea typeface="Book Antiqua" pitchFamily="-72" charset="0"/>
              <a:cs typeface="Book Antiqua" pitchFamily="-7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 calcmode="lin" valueType="num">
                                      <p:cBhvr additive="base">
                                        <p:cTn id="7" dur="500"/>
                                        <p:tgtEl>
                                          <p:spTgt spid="174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741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7410">
                                            <p:txEl>
                                              <p:pRg st="1" end="1"/>
                                            </p:txEl>
                                          </p:spTgt>
                                        </p:tgtEl>
                                        <p:attrNameLst>
                                          <p:attrName>style.visibility</p:attrName>
                                        </p:attrNameLst>
                                      </p:cBhvr>
                                      <p:to>
                                        <p:strVal val="visible"/>
                                      </p:to>
                                    </p:set>
                                    <p:anim calcmode="lin" valueType="num">
                                      <p:cBhvr additive="base">
                                        <p:cTn id="13" dur="500"/>
                                        <p:tgtEl>
                                          <p:spTgt spid="17410">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74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71450" y="360363"/>
            <a:ext cx="8805863" cy="1409700"/>
          </a:xfrm>
        </p:spPr>
        <p:txBody>
          <a:bodyPr/>
          <a:lstStyle/>
          <a:p>
            <a:r>
              <a:rPr lang="en-US" sz="3600" b="1" i="1" dirty="0">
                <a:latin typeface="Book Antiqua" pitchFamily="-72" charset="0"/>
                <a:ea typeface="Book Antiqua" pitchFamily="-72" charset="0"/>
                <a:cs typeface="Book Antiqua" pitchFamily="-72" charset="0"/>
              </a:rPr>
              <a:t>NT Greek:</a:t>
            </a:r>
            <a:br>
              <a:rPr lang="en-US" sz="3600" b="1" i="1" dirty="0">
                <a:latin typeface="Book Antiqua" pitchFamily="-72" charset="0"/>
                <a:ea typeface="Book Antiqua" pitchFamily="-72" charset="0"/>
                <a:cs typeface="Book Antiqua" pitchFamily="-72" charset="0"/>
              </a:rPr>
            </a:br>
            <a:r>
              <a:rPr lang="en-US" sz="3600" b="1" i="1" dirty="0" err="1">
                <a:latin typeface="Book Antiqua" pitchFamily="-72" charset="0"/>
                <a:ea typeface="Book Antiqua" pitchFamily="-72" charset="0"/>
                <a:cs typeface="Book Antiqua" pitchFamily="-72" charset="0"/>
              </a:rPr>
              <a:t>Splahna</a:t>
            </a:r>
            <a:r>
              <a:rPr lang="en-US" sz="3600" b="1" i="1" dirty="0">
                <a:latin typeface="Book Antiqua" pitchFamily="-72" charset="0"/>
                <a:ea typeface="Book Antiqua" pitchFamily="-72" charset="0"/>
                <a:cs typeface="Book Antiqua" pitchFamily="-72" charset="0"/>
              </a:rPr>
              <a:t>/</a:t>
            </a:r>
            <a:r>
              <a:rPr lang="en-US" sz="3600" b="1" i="1" dirty="0" err="1">
                <a:latin typeface="Book Antiqua" pitchFamily="-72" charset="0"/>
                <a:ea typeface="Book Antiqua" pitchFamily="-72" charset="0"/>
                <a:cs typeface="Book Antiqua" pitchFamily="-72" charset="0"/>
              </a:rPr>
              <a:t>Splahnizome</a:t>
            </a:r>
            <a:endParaRPr lang="en-US" sz="3600" b="1" i="1" dirty="0">
              <a:latin typeface="Book Antiqua" pitchFamily="-72" charset="0"/>
              <a:ea typeface="Book Antiqua" pitchFamily="-72" charset="0"/>
              <a:cs typeface="Book Antiqua" pitchFamily="-72" charset="0"/>
            </a:endParaRPr>
          </a:p>
        </p:txBody>
      </p:sp>
      <p:sp>
        <p:nvSpPr>
          <p:cNvPr id="3" name="Content Placeholder 2"/>
          <p:cNvSpPr>
            <a:spLocks noGrp="1"/>
          </p:cNvSpPr>
          <p:nvPr>
            <p:ph idx="1"/>
          </p:nvPr>
        </p:nvSpPr>
        <p:spPr>
          <a:xfrm>
            <a:off x="549275" y="1955800"/>
            <a:ext cx="8042275" cy="4222750"/>
          </a:xfrm>
        </p:spPr>
        <p:txBody>
          <a:bodyPr rtlCol="0">
            <a:normAutofit fontScale="92500" lnSpcReduction="10000"/>
          </a:bodyPr>
          <a:lstStyle/>
          <a:p>
            <a:pPr marL="0" indent="0" fontAlgn="auto">
              <a:spcAft>
                <a:spcPts val="0"/>
              </a:spcAft>
              <a:buClr>
                <a:schemeClr val="accent1">
                  <a:lumMod val="60000"/>
                  <a:lumOff val="40000"/>
                </a:schemeClr>
              </a:buClr>
              <a:buFont typeface="Wingdings 2" pitchFamily="18" charset="2"/>
              <a:buNone/>
              <a:defRPr/>
            </a:pPr>
            <a:endParaRPr lang="en-US" dirty="0">
              <a:solidFill>
                <a:schemeClr val="tx1">
                  <a:lumMod val="65000"/>
                  <a:lumOff val="35000"/>
                </a:schemeClr>
              </a:solidFill>
              <a:ea typeface="+mn-ea"/>
              <a:cs typeface="+mn-cs"/>
            </a:endParaRPr>
          </a:p>
          <a:p>
            <a:pPr fontAlgn="auto">
              <a:spcAft>
                <a:spcPts val="0"/>
              </a:spcAft>
              <a:buClr>
                <a:schemeClr val="accent1">
                  <a:lumMod val="60000"/>
                  <a:lumOff val="40000"/>
                </a:schemeClr>
              </a:buClr>
              <a:buFont typeface="Wingdings 2" pitchFamily="18" charset="2"/>
              <a:buChar char=""/>
              <a:defRPr/>
            </a:pPr>
            <a:r>
              <a:rPr lang="en-US" sz="2800" dirty="0">
                <a:solidFill>
                  <a:schemeClr val="tx1">
                    <a:lumMod val="65000"/>
                    <a:lumOff val="35000"/>
                  </a:schemeClr>
                </a:solidFill>
                <a:latin typeface="Book Antiqua"/>
                <a:ea typeface="+mn-ea"/>
                <a:cs typeface="Book Antiqua"/>
              </a:rPr>
              <a:t>The heart; the center of feelings; the seat of emotions</a:t>
            </a:r>
          </a:p>
          <a:p>
            <a:pPr fontAlgn="auto">
              <a:spcAft>
                <a:spcPts val="0"/>
              </a:spcAft>
              <a:buClr>
                <a:schemeClr val="accent1">
                  <a:lumMod val="60000"/>
                  <a:lumOff val="40000"/>
                </a:schemeClr>
              </a:buClr>
              <a:buFont typeface="Wingdings 2" pitchFamily="18" charset="2"/>
              <a:buChar char=""/>
              <a:defRPr/>
            </a:pPr>
            <a:r>
              <a:rPr lang="en-US" sz="2800" dirty="0">
                <a:solidFill>
                  <a:schemeClr val="tx1">
                    <a:lumMod val="65000"/>
                    <a:lumOff val="35000"/>
                  </a:schemeClr>
                </a:solidFill>
                <a:latin typeface="Book Antiqua"/>
                <a:ea typeface="+mn-ea"/>
                <a:cs typeface="Book Antiqua"/>
              </a:rPr>
              <a:t>The womb; the loins; the bowels</a:t>
            </a:r>
          </a:p>
          <a:p>
            <a:pPr fontAlgn="auto">
              <a:spcAft>
                <a:spcPts val="0"/>
              </a:spcAft>
              <a:buClr>
                <a:schemeClr val="accent1">
                  <a:lumMod val="60000"/>
                  <a:lumOff val="40000"/>
                </a:schemeClr>
              </a:buClr>
              <a:buFont typeface="Wingdings 2" pitchFamily="18" charset="2"/>
              <a:buChar char=""/>
              <a:defRPr/>
            </a:pPr>
            <a:r>
              <a:rPr lang="en-US" sz="2800" dirty="0">
                <a:solidFill>
                  <a:schemeClr val="tx1">
                    <a:lumMod val="65000"/>
                    <a:lumOff val="35000"/>
                  </a:schemeClr>
                </a:solidFill>
                <a:latin typeface="Book Antiqua"/>
                <a:ea typeface="+mn-ea"/>
                <a:cs typeface="Book Antiqua"/>
              </a:rPr>
              <a:t>Inner disposition that leads to acts of mercy</a:t>
            </a:r>
          </a:p>
          <a:p>
            <a:pPr fontAlgn="auto">
              <a:spcAft>
                <a:spcPts val="0"/>
              </a:spcAft>
              <a:buClr>
                <a:schemeClr val="accent1">
                  <a:lumMod val="60000"/>
                  <a:lumOff val="40000"/>
                </a:schemeClr>
              </a:buClr>
              <a:buFont typeface="Wingdings 2" pitchFamily="18" charset="2"/>
              <a:buChar char=""/>
              <a:defRPr/>
            </a:pPr>
            <a:r>
              <a:rPr lang="en-US" sz="2800" dirty="0">
                <a:solidFill>
                  <a:schemeClr val="tx1">
                    <a:lumMod val="65000"/>
                    <a:lumOff val="35000"/>
                  </a:schemeClr>
                </a:solidFill>
                <a:latin typeface="Book Antiqua"/>
                <a:ea typeface="+mn-ea"/>
                <a:cs typeface="Book Antiqua"/>
              </a:rPr>
              <a:t>To be moved to compassion, as to one’s bowels</a:t>
            </a:r>
          </a:p>
          <a:p>
            <a:pPr fontAlgn="auto">
              <a:spcAft>
                <a:spcPts val="0"/>
              </a:spcAft>
              <a:buClr>
                <a:schemeClr val="accent1">
                  <a:lumMod val="60000"/>
                  <a:lumOff val="40000"/>
                </a:schemeClr>
              </a:buClr>
              <a:buFont typeface="Wingdings 2" pitchFamily="18" charset="2"/>
              <a:buChar char=""/>
              <a:defRPr/>
            </a:pPr>
            <a:r>
              <a:rPr lang="en-US" sz="2800" dirty="0">
                <a:solidFill>
                  <a:schemeClr val="tx1">
                    <a:lumMod val="65000"/>
                    <a:lumOff val="35000"/>
                  </a:schemeClr>
                </a:solidFill>
                <a:latin typeface="Book Antiqua"/>
                <a:ea typeface="+mn-ea"/>
                <a:cs typeface="Book Antiqua"/>
              </a:rPr>
              <a:t>Bowels believed to be the seat of love and pity in the body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EB16-322F-2347-BB25-C1EE9AA2F547}"/>
              </a:ext>
            </a:extLst>
          </p:cNvPr>
          <p:cNvSpPr>
            <a:spLocks noGrp="1"/>
          </p:cNvSpPr>
          <p:nvPr>
            <p:ph type="title"/>
          </p:nvPr>
        </p:nvSpPr>
        <p:spPr>
          <a:xfrm>
            <a:off x="549275" y="95002"/>
            <a:ext cx="8042275" cy="1209597"/>
          </a:xfrm>
        </p:spPr>
        <p:txBody>
          <a:bodyPr/>
          <a:lstStyle/>
          <a:p>
            <a:br>
              <a:rPr lang="en-US" sz="3200" b="1" i="1" dirty="0">
                <a:latin typeface="Book Antiqua" panose="02040602050305030304" pitchFamily="18" charset="0"/>
              </a:rPr>
            </a:br>
            <a:r>
              <a:rPr lang="en-US" sz="3600" b="1" i="1" dirty="0">
                <a:latin typeface="Book Antiqua" panose="02040602050305030304" pitchFamily="18" charset="0"/>
              </a:rPr>
              <a:t>Feeding of the 4000</a:t>
            </a:r>
            <a:br>
              <a:rPr lang="en-US" sz="3200" b="1" i="1" dirty="0">
                <a:latin typeface="Book Antiqua" panose="02040602050305030304" pitchFamily="18" charset="0"/>
              </a:rPr>
            </a:br>
            <a:r>
              <a:rPr lang="en-US" sz="3200" i="1" dirty="0">
                <a:latin typeface="Book Antiqua" panose="02040602050305030304" pitchFamily="18" charset="0"/>
              </a:rPr>
              <a:t>(Matthew 15:29-39)</a:t>
            </a:r>
          </a:p>
        </p:txBody>
      </p:sp>
      <p:pic>
        <p:nvPicPr>
          <p:cNvPr id="5" name="Content Placeholder 4" descr="A picture containing text&#10;&#10;Description automatically generated">
            <a:extLst>
              <a:ext uri="{FF2B5EF4-FFF2-40B4-BE49-F238E27FC236}">
                <a16:creationId xmlns:a16="http://schemas.microsoft.com/office/drawing/2014/main" id="{A1B1E5E5-CCD0-D844-8B5D-6A4DAF9510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8480" y="2018805"/>
            <a:ext cx="5006144" cy="3397469"/>
          </a:xfrm>
        </p:spPr>
      </p:pic>
      <p:sp>
        <p:nvSpPr>
          <p:cNvPr id="6" name="TextBox 5">
            <a:extLst>
              <a:ext uri="{FF2B5EF4-FFF2-40B4-BE49-F238E27FC236}">
                <a16:creationId xmlns:a16="http://schemas.microsoft.com/office/drawing/2014/main" id="{1F5FC5FB-ED41-2049-8778-79F0AD58A9F4}"/>
              </a:ext>
            </a:extLst>
          </p:cNvPr>
          <p:cNvSpPr txBox="1"/>
          <p:nvPr/>
        </p:nvSpPr>
        <p:spPr>
          <a:xfrm>
            <a:off x="59376" y="1304597"/>
            <a:ext cx="4019104" cy="4776692"/>
          </a:xfrm>
          <a:prstGeom prst="rect">
            <a:avLst/>
          </a:prstGeom>
          <a:noFill/>
        </p:spPr>
        <p:txBody>
          <a:bodyPr wrap="square" rtlCol="0">
            <a:spAutoFit/>
          </a:bodyPr>
          <a:lstStyle/>
          <a:p>
            <a:pPr marL="0" indent="0">
              <a:lnSpc>
                <a:spcPct val="90000"/>
              </a:lnSpc>
              <a:buFont typeface="Wingdings 2" pitchFamily="-72" charset="2"/>
              <a:buNone/>
            </a:pPr>
            <a:r>
              <a:rPr lang="en-US" sz="2600" i="1" dirty="0">
                <a:latin typeface="Book Antiqua" pitchFamily="-72" charset="0"/>
                <a:ea typeface="Book Antiqua" pitchFamily="-72" charset="0"/>
                <a:cs typeface="Book Antiqua" pitchFamily="-72" charset="0"/>
              </a:rPr>
              <a:t>Many are gathered on a mountainside near the Sea of Galilee and Jesus heals them of diseases and infirmities... Jesus tells the disciples:  </a:t>
            </a:r>
            <a:r>
              <a:rPr lang="en-US" sz="2600" b="1" i="1" dirty="0">
                <a:latin typeface="Book Antiqua" pitchFamily="-72" charset="0"/>
                <a:ea typeface="Book Antiqua" pitchFamily="-72" charset="0"/>
                <a:cs typeface="Book Antiqua" pitchFamily="-72" charset="0"/>
              </a:rPr>
              <a:t>“I have compassion </a:t>
            </a:r>
            <a:r>
              <a:rPr lang="en-US" sz="2600" i="1" dirty="0">
                <a:latin typeface="Book Antiqua" pitchFamily="-72" charset="0"/>
                <a:ea typeface="Book Antiqua" pitchFamily="-72" charset="0"/>
                <a:cs typeface="Book Antiqua" pitchFamily="-72" charset="0"/>
              </a:rPr>
              <a:t>for the crowd, because they have been with me now for three days and have nothing to eat; and I do not want to send them away hungry, for they might faint on the way.”</a:t>
            </a:r>
          </a:p>
        </p:txBody>
      </p:sp>
    </p:spTree>
    <p:extLst>
      <p:ext uri="{BB962C8B-B14F-4D97-AF65-F5344CB8AC3E}">
        <p14:creationId xmlns:p14="http://schemas.microsoft.com/office/powerpoint/2010/main" val="1677575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142CB-9459-694E-A541-0FA86D0F16DD}"/>
              </a:ext>
            </a:extLst>
          </p:cNvPr>
          <p:cNvSpPr>
            <a:spLocks noGrp="1"/>
          </p:cNvSpPr>
          <p:nvPr>
            <p:ph type="title"/>
          </p:nvPr>
        </p:nvSpPr>
        <p:spPr/>
        <p:txBody>
          <a:bodyPr/>
          <a:lstStyle/>
          <a:p>
            <a:r>
              <a:rPr lang="en-US" sz="3600" b="1" i="1" dirty="0">
                <a:latin typeface="Book Antiqua" panose="02040602050305030304" pitchFamily="18" charset="0"/>
              </a:rPr>
              <a:t>Parable of the Good Samaritan</a:t>
            </a:r>
            <a:br>
              <a:rPr lang="en-US" sz="3400" b="1" i="1" dirty="0">
                <a:latin typeface="Book Antiqua" panose="02040602050305030304" pitchFamily="18" charset="0"/>
              </a:rPr>
            </a:br>
            <a:r>
              <a:rPr lang="en-US" sz="3400" i="1" dirty="0">
                <a:latin typeface="Book Antiqua" panose="02040602050305030304" pitchFamily="18" charset="0"/>
              </a:rPr>
              <a:t>(Luke </a:t>
            </a:r>
            <a:r>
              <a:rPr lang="en-US" sz="3200" i="1" dirty="0">
                <a:latin typeface="Book Antiqua" panose="02040602050305030304" pitchFamily="18" charset="0"/>
              </a:rPr>
              <a:t>10:25-37</a:t>
            </a:r>
            <a:r>
              <a:rPr lang="en-US" sz="3400" i="1" dirty="0">
                <a:latin typeface="Book Antiqua" panose="02040602050305030304" pitchFamily="18" charset="0"/>
              </a:rPr>
              <a:t>)</a:t>
            </a:r>
          </a:p>
        </p:txBody>
      </p:sp>
      <p:pic>
        <p:nvPicPr>
          <p:cNvPr id="5" name="Content Placeholder 4" descr="A picture containing text&#10;&#10;Description automatically generated">
            <a:extLst>
              <a:ext uri="{FF2B5EF4-FFF2-40B4-BE49-F238E27FC236}">
                <a16:creationId xmlns:a16="http://schemas.microsoft.com/office/drawing/2014/main" id="{A3B2494E-BCB5-BA4B-9CB2-950FC49C5F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9956" y="2238498"/>
            <a:ext cx="5501540" cy="3794166"/>
          </a:xfrm>
        </p:spPr>
      </p:pic>
      <p:sp>
        <p:nvSpPr>
          <p:cNvPr id="7" name="TextBox 6">
            <a:extLst>
              <a:ext uri="{FF2B5EF4-FFF2-40B4-BE49-F238E27FC236}">
                <a16:creationId xmlns:a16="http://schemas.microsoft.com/office/drawing/2014/main" id="{0619619F-6863-974A-824E-277A3C257272}"/>
              </a:ext>
            </a:extLst>
          </p:cNvPr>
          <p:cNvSpPr txBox="1"/>
          <p:nvPr/>
        </p:nvSpPr>
        <p:spPr>
          <a:xfrm>
            <a:off x="549274" y="2113808"/>
            <a:ext cx="2657063" cy="4154984"/>
          </a:xfrm>
          <a:prstGeom prst="rect">
            <a:avLst/>
          </a:prstGeom>
          <a:noFill/>
        </p:spPr>
        <p:txBody>
          <a:bodyPr wrap="square" rtlCol="0">
            <a:spAutoFit/>
          </a:bodyPr>
          <a:lstStyle/>
          <a:p>
            <a:pPr marL="0" indent="0">
              <a:buFont typeface="Wingdings 2" pitchFamily="-72" charset="2"/>
              <a:buNone/>
            </a:pPr>
            <a:r>
              <a:rPr lang="en-US" sz="2400" i="1" dirty="0">
                <a:latin typeface="Book Antiqua" pitchFamily="-72" charset="0"/>
                <a:ea typeface="Book Antiqua" pitchFamily="-72" charset="0"/>
                <a:cs typeface="Book Antiqua" pitchFamily="-72" charset="0"/>
              </a:rPr>
              <a:t>“But a certain Samaritan, who was on a journey, came upon him; and when he saw him, he felt </a:t>
            </a:r>
            <a:r>
              <a:rPr lang="en-US" sz="2400" b="1" i="1" dirty="0">
                <a:latin typeface="Book Antiqua" pitchFamily="-72" charset="0"/>
                <a:ea typeface="Book Antiqua" pitchFamily="-72" charset="0"/>
                <a:cs typeface="Book Antiqua" pitchFamily="-72" charset="0"/>
              </a:rPr>
              <a:t>compassion</a:t>
            </a:r>
            <a:r>
              <a:rPr lang="en-US" sz="2400" i="1" dirty="0">
                <a:latin typeface="Book Antiqua" pitchFamily="-72" charset="0"/>
                <a:ea typeface="Book Antiqua" pitchFamily="-72" charset="0"/>
                <a:cs typeface="Book Antiqua" pitchFamily="-72" charset="0"/>
              </a:rPr>
              <a:t>.  He went to him and bandaged his wounds</a:t>
            </a:r>
            <a:r>
              <a:rPr lang="en-US" sz="2400" b="1" i="1" dirty="0">
                <a:latin typeface="Book Antiqua" pitchFamily="-72" charset="0"/>
                <a:ea typeface="Book Antiqua" pitchFamily="-72" charset="0"/>
                <a:cs typeface="Book Antiqua" pitchFamily="-72" charset="0"/>
              </a:rPr>
              <a:t>. . .” </a:t>
            </a:r>
          </a:p>
          <a:p>
            <a:pPr marL="0" indent="0">
              <a:buFont typeface="Wingdings 2" pitchFamily="-72" charset="2"/>
              <a:buNone/>
            </a:pPr>
            <a:r>
              <a:rPr lang="en-US" sz="2400" i="1" dirty="0">
                <a:latin typeface="Book Antiqua" pitchFamily="-72" charset="0"/>
                <a:ea typeface="Book Antiqua" pitchFamily="-72" charset="0"/>
                <a:cs typeface="Book Antiqua" pitchFamily="-72" charset="0"/>
              </a:rPr>
              <a:t>(10:33)</a:t>
            </a:r>
          </a:p>
        </p:txBody>
      </p:sp>
    </p:spTree>
    <p:extLst>
      <p:ext uri="{BB962C8B-B14F-4D97-AF65-F5344CB8AC3E}">
        <p14:creationId xmlns:p14="http://schemas.microsoft.com/office/powerpoint/2010/main" val="31276020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8E92E9BB1CFB4EAC8FA8841A2CB62C" ma:contentTypeVersion="15" ma:contentTypeDescription="Create a new document." ma:contentTypeScope="" ma:versionID="b2b30ee01015766fca963f6785a2eba1">
  <xsd:schema xmlns:xsd="http://www.w3.org/2001/XMLSchema" xmlns:xs="http://www.w3.org/2001/XMLSchema" xmlns:p="http://schemas.microsoft.com/office/2006/metadata/properties" xmlns:ns2="0e0ca920-c266-4e3d-9854-c9911e4aeb8c" xmlns:ns3="abfc3b02-87b8-4252-b3eb-b672c44ba539" targetNamespace="http://schemas.microsoft.com/office/2006/metadata/properties" ma:root="true" ma:fieldsID="e60efeb07b6611ccc30fff64c446bba6" ns2:_="" ns3:_="">
    <xsd:import namespace="0e0ca920-c266-4e3d-9854-c9911e4aeb8c"/>
    <xsd:import namespace="abfc3b02-87b8-4252-b3eb-b672c44ba5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0ca920-c266-4e3d-9854-c9911e4aeb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b501328-275c-4661-a115-e2dce7f5dac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bfc3b02-87b8-4252-b3eb-b672c44ba53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1de384e-8109-4e48-b2aa-812c7b23d8e3}" ma:internalName="TaxCatchAll" ma:showField="CatchAllData" ma:web="abfc3b02-87b8-4252-b3eb-b672c44ba5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bfc3b02-87b8-4252-b3eb-b672c44ba539" xsi:nil="true"/>
    <lcf76f155ced4ddcb4097134ff3c332f xmlns="0e0ca920-c266-4e3d-9854-c9911e4aeb8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9380ACE-D433-4C16-BF28-7D0B2E9DCF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0ca920-c266-4e3d-9854-c9911e4aeb8c"/>
    <ds:schemaRef ds:uri="abfc3b02-87b8-4252-b3eb-b672c44ba5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57885D-39FC-4FF1-8850-3738F5F2ABBD}">
  <ds:schemaRefs>
    <ds:schemaRef ds:uri="http://schemas.microsoft.com/sharepoint/v3/contenttype/forms"/>
  </ds:schemaRefs>
</ds:datastoreItem>
</file>

<file path=customXml/itemProps3.xml><?xml version="1.0" encoding="utf-8"?>
<ds:datastoreItem xmlns:ds="http://schemas.openxmlformats.org/officeDocument/2006/customXml" ds:itemID="{3CC722FF-A131-43F2-AA42-1EA9441EA7F2}">
  <ds:schemaRefs>
    <ds:schemaRef ds:uri="http://schemas.microsoft.com/office/infopath/2007/PartnerControls"/>
    <ds:schemaRef ds:uri="http://purl.org/dc/elements/1.1/"/>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abfc3b02-87b8-4252-b3eb-b672c44ba539"/>
    <ds:schemaRef ds:uri="http://purl.org/dc/terms/"/>
    <ds:schemaRef ds:uri="0e0ca920-c266-4e3d-9854-c9911e4aeb8c"/>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4913</TotalTime>
  <Words>1405</Words>
  <Application>Microsoft Office PowerPoint</Application>
  <PresentationFormat>On-screen Show (4:3)</PresentationFormat>
  <Paragraphs>102</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Book Antiqua</vt:lpstr>
      <vt:lpstr>Calibri</vt:lpstr>
      <vt:lpstr>News Gothic MT</vt:lpstr>
      <vt:lpstr>Wingdings 2</vt:lpstr>
      <vt:lpstr>Breeze</vt:lpstr>
      <vt:lpstr>The Gift of Compassion: From God, To Us, and through Us, to Others</vt:lpstr>
      <vt:lpstr>Working Definitions</vt:lpstr>
      <vt:lpstr>High level of empathy characterized by…</vt:lpstr>
      <vt:lpstr>Research shows that Compassion…</vt:lpstr>
      <vt:lpstr>Compassion in Old Testament Hebrew:  Racham</vt:lpstr>
      <vt:lpstr>Compassion in the OT usually refers to …</vt:lpstr>
      <vt:lpstr>NT Greek: Splahna/Splahnizome</vt:lpstr>
      <vt:lpstr> Feeding of the 4000 (Matthew 15:29-39)</vt:lpstr>
      <vt:lpstr>Parable of the Good Samaritan (Luke 10:25-37)</vt:lpstr>
      <vt:lpstr> Parable of the Prodigal Son (Luke 15:11-32)</vt:lpstr>
      <vt:lpstr>The Widow’s Son at Nain   (Lk. 7:11-17)</vt:lpstr>
      <vt:lpstr>Henri Nouwen on The Widow’s Son at Nain:</vt:lpstr>
      <vt:lpstr>“The Incomparable Compassion of Christ on the Cross” (Saint Augustine)</vt:lpstr>
      <vt:lpstr>PowerPoint Presentation</vt:lpstr>
      <vt:lpstr>Compassionate Responses in Dialogue:</vt:lpstr>
      <vt:lpstr>Uncompassionate Responses in Dialogue</vt:lpstr>
      <vt:lpstr>A Model for the “Listening” Face of Compassion</vt:lpstr>
      <vt:lpstr>Humanity and Compassion</vt:lpstr>
      <vt:lpstr>Faces of Compassion…</vt:lpstr>
      <vt:lpstr>Growing in Compassion…</vt:lpstr>
      <vt:lpstr>Finally, let us remember the Mother of “The Compassionate One,” and the Mother of us all, and pray together: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Gift of Compassion: From God, To Us, and through Us, to Others</dc:title>
  <dc:creator>Kerry Pappas</dc:creator>
  <cp:lastModifiedBy>Amy  Kalogeropoulos</cp:lastModifiedBy>
  <cp:revision>6</cp:revision>
  <dcterms:created xsi:type="dcterms:W3CDTF">2022-06-24T19:53:39Z</dcterms:created>
  <dcterms:modified xsi:type="dcterms:W3CDTF">2022-06-29T19:25:19Z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0x010100FF8E92E9BB1CFB4EAC8FA8841A2CB62C</vt:lpwstr>
  </property>
  <property fmtid="{D5CDD505-2E9C-101B-9397-08002B2CF9AE}" pid="3" name="MediaServiceImageTags">
    <vt:lpwstr/>
  </property>
</Properties>
</file>